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astica" charset="1" panose="02000500000000000000"/>
      <p:regular r:id="rId18"/>
    </p:embeddedFont>
    <p:embeddedFont>
      <p:font typeface="Be Vietnam Ultra-Bold" charset="1" panose="00000900000000000000"/>
      <p:regular r:id="rId19"/>
    </p:embeddedFont>
    <p:embeddedFont>
      <p:font typeface="Anaktoria" charset="1" panose="02020602090805090A03"/>
      <p:regular r:id="rId20"/>
    </p:embeddedFont>
    <p:embeddedFont>
      <p:font typeface="GoodTime Script" charset="1" panose="02000504000000020004"/>
      <p:regular r:id="rId21"/>
    </p:embeddedFont>
    <p:embeddedFont>
      <p:font typeface="Awesome Lathusca" charset="1" panose="00000000000000000000"/>
      <p:regular r:id="rId22"/>
    </p:embeddedFont>
    <p:embeddedFont>
      <p:font typeface="Be Vietnam" charset="1" panose="00000500000000000000"/>
      <p:regular r:id="rId23"/>
    </p:embeddedFont>
    <p:embeddedFont>
      <p:font typeface="Gliker Bold" charset="1" panose="00000800000000000000"/>
      <p:regular r:id="rId24"/>
    </p:embeddedFont>
    <p:embeddedFont>
      <p:font typeface="Tarif Light" charset="1" panose="00000300000000000000"/>
      <p:regular r:id="rId25"/>
    </p:embeddedFont>
    <p:embeddedFont>
      <p:font typeface="Georgia Pro Bold" charset="1" panose="02040802050405020203"/>
      <p:regular r:id="rId26"/>
    </p:embeddedFont>
    <p:embeddedFont>
      <p:font typeface="Georgia Pro" charset="1" panose="02040502050405020303"/>
      <p:regular r:id="rId27"/>
    </p:embeddedFont>
    <p:embeddedFont>
      <p:font typeface="Tarif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gif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jpeg" Type="http://schemas.openxmlformats.org/officeDocument/2006/relationships/image"/><Relationship Id="rId12" Target="../media/image35.jpeg" Type="http://schemas.openxmlformats.org/officeDocument/2006/relationships/image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36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4.png" Type="http://schemas.openxmlformats.org/officeDocument/2006/relationships/image"/><Relationship Id="rId13" Target="../media/image5.svg" Type="http://schemas.openxmlformats.org/officeDocument/2006/relationships/image"/><Relationship Id="rId14" Target="../media/image6.png" Type="http://schemas.openxmlformats.org/officeDocument/2006/relationships/image"/><Relationship Id="rId15" Target="../media/image7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slide4.xml" Type="http://schemas.openxmlformats.org/officeDocument/2006/relationships/slide"/><Relationship Id="rId5" Target="slide5.xml" Type="http://schemas.openxmlformats.org/officeDocument/2006/relationships/slide"/><Relationship Id="rId6" Target="slide8.xml" Type="http://schemas.openxmlformats.org/officeDocument/2006/relationships/slide"/><Relationship Id="rId7" Target="slide10.xml" Type="http://schemas.openxmlformats.org/officeDocument/2006/relationships/slide"/><Relationship Id="rId8" Target="slide11.xml" Type="http://schemas.openxmlformats.org/officeDocument/2006/relationships/slid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6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70864"/>
            <a:ext cx="12668247" cy="277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9"/>
              </a:lnSpc>
            </a:pPr>
            <a:r>
              <a:rPr lang="en-US" sz="9999">
                <a:solidFill>
                  <a:srgbClr val="F8F8F8"/>
                </a:solidFill>
                <a:latin typeface="Lastica"/>
                <a:ea typeface="Lastica"/>
                <a:cs typeface="Lastica"/>
                <a:sym typeface="Lastica"/>
              </a:rPr>
              <a:t>AI MEETING SUMMARIZER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573781"/>
            <a:ext cx="3965316" cy="39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83"/>
              </a:lnSpc>
              <a:spcBef>
                <a:spcPct val="0"/>
              </a:spcBef>
            </a:pPr>
            <a:r>
              <a:rPr lang="en-US" b="true" sz="2448" spc="213" u="non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PRESENTED BY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8303" y="9127705"/>
            <a:ext cx="3681392" cy="44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1"/>
              </a:lnSpc>
            </a:pPr>
            <a:r>
              <a:rPr lang="en-US" sz="3617" spc="86">
                <a:solidFill>
                  <a:srgbClr val="FFFFFF"/>
                </a:solidFill>
                <a:latin typeface="Anaktoria"/>
                <a:ea typeface="Anaktoria"/>
                <a:cs typeface="Anaktoria"/>
                <a:sym typeface="Anaktoria"/>
              </a:rPr>
              <a:t>Sonal Verma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55469"/>
            <a:ext cx="8806895" cy="130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D269E6"/>
                </a:solidFill>
                <a:latin typeface="GoodTime Script"/>
                <a:ea typeface="GoodTime Script"/>
                <a:cs typeface="GoodTime Script"/>
                <a:sym typeface="GoodTime Script"/>
              </a:rPr>
              <a:t>“Automating Meeting Transcription, Diarization, and Summarization”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2915846" cy="1026026"/>
            <a:chOff x="0" y="0"/>
            <a:chExt cx="3887795" cy="136803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87795" cy="1368035"/>
              <a:chOff x="0" y="0"/>
              <a:chExt cx="1246632" cy="43868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46632" cy="438683"/>
              </a:xfrm>
              <a:custGeom>
                <a:avLst/>
                <a:gdLst/>
                <a:ahLst/>
                <a:cxnLst/>
                <a:rect r="r" b="b" t="t" l="l"/>
                <a:pathLst>
                  <a:path h="438683" w="1246632">
                    <a:moveTo>
                      <a:pt x="1246632" y="219342"/>
                    </a:moveTo>
                    <a:lnTo>
                      <a:pt x="1246632" y="219342"/>
                    </a:lnTo>
                    <a:cubicBezTo>
                      <a:pt x="1246632" y="277515"/>
                      <a:pt x="1223523" y="333305"/>
                      <a:pt x="1182388" y="374440"/>
                    </a:cubicBezTo>
                    <a:cubicBezTo>
                      <a:pt x="1141254" y="415574"/>
                      <a:pt x="1085463" y="438683"/>
                      <a:pt x="1027290" y="438683"/>
                    </a:cubicBezTo>
                    <a:lnTo>
                      <a:pt x="219342" y="438683"/>
                    </a:lnTo>
                    <a:cubicBezTo>
                      <a:pt x="98203" y="438683"/>
                      <a:pt x="0" y="340481"/>
                      <a:pt x="0" y="219342"/>
                    </a:cubicBezTo>
                    <a:lnTo>
                      <a:pt x="0" y="219342"/>
                    </a:lnTo>
                    <a:cubicBezTo>
                      <a:pt x="0" y="98203"/>
                      <a:pt x="98203" y="0"/>
                      <a:pt x="219342" y="0"/>
                    </a:cubicBezTo>
                    <a:lnTo>
                      <a:pt x="1027290" y="0"/>
                    </a:lnTo>
                    <a:cubicBezTo>
                      <a:pt x="1148430" y="0"/>
                      <a:pt x="1246632" y="98203"/>
                      <a:pt x="1246632" y="21934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246632" cy="486308"/>
              </a:xfrm>
              <a:prstGeom prst="rect">
                <a:avLst/>
              </a:prstGeom>
            </p:spPr>
            <p:txBody>
              <a:bodyPr anchor="ctr" rtlCol="false" tIns="38377" lIns="38377" bIns="38377" rIns="38377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91622" y="76224"/>
              <a:ext cx="1219144" cy="1219144"/>
            </a:xfrm>
            <a:custGeom>
              <a:avLst/>
              <a:gdLst/>
              <a:ahLst/>
              <a:cxnLst/>
              <a:rect r="r" b="b" t="t" l="l"/>
              <a:pathLst>
                <a:path h="1219144" w="1219144">
                  <a:moveTo>
                    <a:pt x="0" y="0"/>
                  </a:moveTo>
                  <a:lnTo>
                    <a:pt x="1219144" y="0"/>
                  </a:lnTo>
                  <a:lnTo>
                    <a:pt x="1219144" y="1219145"/>
                  </a:lnTo>
                  <a:lnTo>
                    <a:pt x="0" y="121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423" y="511765"/>
              <a:ext cx="1609543" cy="348064"/>
            </a:xfrm>
            <a:custGeom>
              <a:avLst/>
              <a:gdLst/>
              <a:ahLst/>
              <a:cxnLst/>
              <a:rect r="r" b="b" t="t" l="l"/>
              <a:pathLst>
                <a:path h="348064" w="1609543">
                  <a:moveTo>
                    <a:pt x="0" y="0"/>
                  </a:moveTo>
                  <a:lnTo>
                    <a:pt x="1609543" y="0"/>
                  </a:lnTo>
                  <a:lnTo>
                    <a:pt x="1609543" y="348063"/>
                  </a:lnTo>
                  <a:lnTo>
                    <a:pt x="0" y="34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705966" y="354912"/>
              <a:ext cx="2181829" cy="737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4008">
                  <a:solidFill>
                    <a:srgbClr val="FFA7EF"/>
                  </a:solidFill>
                  <a:latin typeface="Awesome Lathusca"/>
                  <a:ea typeface="Awesome Lathusca"/>
                  <a:cs typeface="Awesome Lathusca"/>
                  <a:sym typeface="Awesome Lathusca"/>
                </a:rPr>
                <a:t>MELTTS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9060" y="8030141"/>
            <a:ext cx="19151870" cy="9114142"/>
            <a:chOff x="0" y="0"/>
            <a:chExt cx="25535827" cy="1215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83530"/>
              <a:ext cx="14103200" cy="11385128"/>
            </a:xfrm>
            <a:custGeom>
              <a:avLst/>
              <a:gdLst/>
              <a:ahLst/>
              <a:cxnLst/>
              <a:rect r="r" b="b" t="t" l="l"/>
              <a:pathLst>
                <a:path h="11385128" w="14103200">
                  <a:moveTo>
                    <a:pt x="0" y="0"/>
                  </a:moveTo>
                  <a:lnTo>
                    <a:pt x="14103200" y="0"/>
                  </a:lnTo>
                  <a:lnTo>
                    <a:pt x="14103200" y="11385129"/>
                  </a:lnTo>
                  <a:lnTo>
                    <a:pt x="0" y="1138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774539" y="0"/>
              <a:ext cx="10761288" cy="12152189"/>
            </a:xfrm>
            <a:custGeom>
              <a:avLst/>
              <a:gdLst/>
              <a:ahLst/>
              <a:cxnLst/>
              <a:rect r="r" b="b" t="t" l="l"/>
              <a:pathLst>
                <a:path h="12152189" w="10761288">
                  <a:moveTo>
                    <a:pt x="0" y="0"/>
                  </a:moveTo>
                  <a:lnTo>
                    <a:pt x="10761288" y="0"/>
                  </a:lnTo>
                  <a:lnTo>
                    <a:pt x="10761288" y="12152189"/>
                  </a:lnTo>
                  <a:lnTo>
                    <a:pt x="0" y="12152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4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70229"/>
            <a:ext cx="2282551" cy="803183"/>
            <a:chOff x="0" y="0"/>
            <a:chExt cx="3043401" cy="107091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043401" cy="1070910"/>
              <a:chOff x="0" y="0"/>
              <a:chExt cx="1246632" cy="43868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46632" cy="438683"/>
              </a:xfrm>
              <a:custGeom>
                <a:avLst/>
                <a:gdLst/>
                <a:ahLst/>
                <a:cxnLst/>
                <a:rect r="r" b="b" t="t" l="l"/>
                <a:pathLst>
                  <a:path h="438683" w="1246632">
                    <a:moveTo>
                      <a:pt x="1246632" y="219342"/>
                    </a:moveTo>
                    <a:lnTo>
                      <a:pt x="1246632" y="219342"/>
                    </a:lnTo>
                    <a:cubicBezTo>
                      <a:pt x="1246632" y="277515"/>
                      <a:pt x="1223523" y="333305"/>
                      <a:pt x="1182388" y="374440"/>
                    </a:cubicBezTo>
                    <a:cubicBezTo>
                      <a:pt x="1141254" y="415574"/>
                      <a:pt x="1085463" y="438683"/>
                      <a:pt x="1027290" y="438683"/>
                    </a:cubicBezTo>
                    <a:lnTo>
                      <a:pt x="219342" y="438683"/>
                    </a:lnTo>
                    <a:cubicBezTo>
                      <a:pt x="98203" y="438683"/>
                      <a:pt x="0" y="340481"/>
                      <a:pt x="0" y="219342"/>
                    </a:cubicBezTo>
                    <a:lnTo>
                      <a:pt x="0" y="219342"/>
                    </a:lnTo>
                    <a:cubicBezTo>
                      <a:pt x="0" y="98203"/>
                      <a:pt x="98203" y="0"/>
                      <a:pt x="219342" y="0"/>
                    </a:cubicBezTo>
                    <a:lnTo>
                      <a:pt x="1027290" y="0"/>
                    </a:lnTo>
                    <a:cubicBezTo>
                      <a:pt x="1148430" y="0"/>
                      <a:pt x="1246632" y="98203"/>
                      <a:pt x="1246632" y="21934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246632" cy="486308"/>
              </a:xfrm>
              <a:prstGeom prst="rect">
                <a:avLst/>
              </a:prstGeom>
            </p:spPr>
            <p:txBody>
              <a:bodyPr anchor="ctr" rtlCol="false" tIns="38377" lIns="38377" bIns="38377" rIns="38377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28284" y="59669"/>
              <a:ext cx="954357" cy="954357"/>
            </a:xfrm>
            <a:custGeom>
              <a:avLst/>
              <a:gdLst/>
              <a:ahLst/>
              <a:cxnLst/>
              <a:rect r="r" b="b" t="t" l="l"/>
              <a:pathLst>
                <a:path h="954357" w="954357">
                  <a:moveTo>
                    <a:pt x="0" y="0"/>
                  </a:moveTo>
                  <a:lnTo>
                    <a:pt x="954358" y="0"/>
                  </a:lnTo>
                  <a:lnTo>
                    <a:pt x="954358" y="954357"/>
                  </a:lnTo>
                  <a:lnTo>
                    <a:pt x="0" y="954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5481" y="400614"/>
              <a:ext cx="1259965" cy="272467"/>
            </a:xfrm>
            <a:custGeom>
              <a:avLst/>
              <a:gdLst/>
              <a:ahLst/>
              <a:cxnLst/>
              <a:rect r="r" b="b" t="t" l="l"/>
              <a:pathLst>
                <a:path h="272467" w="1259965">
                  <a:moveTo>
                    <a:pt x="0" y="0"/>
                  </a:moveTo>
                  <a:lnTo>
                    <a:pt x="1259964" y="0"/>
                  </a:lnTo>
                  <a:lnTo>
                    <a:pt x="1259964" y="272467"/>
                  </a:lnTo>
                  <a:lnTo>
                    <a:pt x="0" y="27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35445" y="265803"/>
              <a:ext cx="1707956" cy="58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3137">
                  <a:solidFill>
                    <a:srgbClr val="FFA7EF"/>
                  </a:solidFill>
                  <a:latin typeface="Awesome Lathusca"/>
                  <a:ea typeface="Awesome Lathusca"/>
                  <a:cs typeface="Awesome Lathusca"/>
                  <a:sym typeface="Awesome Lathusca"/>
                </a:rPr>
                <a:t>MELTTS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311112" y="3169848"/>
            <a:ext cx="5692305" cy="577899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2021137"/>
            <a:ext cx="14767385" cy="81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5"/>
              </a:lnSpc>
            </a:pPr>
            <a:r>
              <a:rPr lang="en-US" sz="7779" b="true">
                <a:solidFill>
                  <a:srgbClr val="8A60C2"/>
                </a:solidFill>
                <a:latin typeface="Gliker Bold"/>
                <a:ea typeface="Gliker Bold"/>
                <a:cs typeface="Gliker Bold"/>
                <a:sym typeface="Gliker Bold"/>
              </a:rPr>
              <a:t>Key Features &amp; Highlights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405128"/>
            <a:ext cx="9754527" cy="3980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9812" indent="-409906" lvl="1">
              <a:lnSpc>
                <a:spcPts val="5316"/>
              </a:lnSpc>
              <a:spcBef>
                <a:spcPct val="0"/>
              </a:spcBef>
              <a:buFont typeface="Arial"/>
              <a:buChar char="•"/>
            </a:pPr>
            <a:r>
              <a:rPr lang="en-US" sz="3797">
                <a:solidFill>
                  <a:srgbClr val="01003B"/>
                </a:solidFill>
                <a:latin typeface="Tarif"/>
                <a:ea typeface="Tarif"/>
                <a:cs typeface="Tarif"/>
                <a:sym typeface="Tarif"/>
              </a:rPr>
              <a:t>Real-time and file-based a</a:t>
            </a:r>
            <a:r>
              <a:rPr lang="en-US" sz="3797" strike="noStrike" u="none">
                <a:solidFill>
                  <a:srgbClr val="01003B"/>
                </a:solidFill>
                <a:latin typeface="Tarif"/>
                <a:ea typeface="Tarif"/>
                <a:cs typeface="Tarif"/>
                <a:sym typeface="Tarif"/>
              </a:rPr>
              <a:t>udio support</a:t>
            </a:r>
          </a:p>
          <a:p>
            <a:pPr algn="l" marL="819812" indent="-409906" lvl="1">
              <a:lnSpc>
                <a:spcPts val="5316"/>
              </a:lnSpc>
              <a:spcBef>
                <a:spcPct val="0"/>
              </a:spcBef>
              <a:buFont typeface="Arial"/>
              <a:buChar char="•"/>
            </a:pPr>
            <a:r>
              <a:rPr lang="en-US" sz="3797" strike="noStrike" u="none">
                <a:solidFill>
                  <a:srgbClr val="01003B"/>
                </a:solidFill>
                <a:latin typeface="Tarif"/>
                <a:ea typeface="Tarif"/>
                <a:cs typeface="Tarif"/>
                <a:sym typeface="Tarif"/>
              </a:rPr>
              <a:t>Accurate transcription with Whisper</a:t>
            </a:r>
          </a:p>
          <a:p>
            <a:pPr algn="l" marL="819812" indent="-409906" lvl="1">
              <a:lnSpc>
                <a:spcPts val="5316"/>
              </a:lnSpc>
              <a:spcBef>
                <a:spcPct val="0"/>
              </a:spcBef>
              <a:buFont typeface="Arial"/>
              <a:buChar char="•"/>
            </a:pPr>
            <a:r>
              <a:rPr lang="en-US" sz="3797" strike="noStrike" u="none">
                <a:solidFill>
                  <a:srgbClr val="01003B"/>
                </a:solidFill>
                <a:latin typeface="Tarif"/>
                <a:ea typeface="Tarif"/>
                <a:cs typeface="Tarif"/>
                <a:sym typeface="Tarif"/>
              </a:rPr>
              <a:t>Multi-speaker diarization</a:t>
            </a:r>
          </a:p>
          <a:p>
            <a:pPr algn="l" marL="819812" indent="-409906" lvl="1">
              <a:lnSpc>
                <a:spcPts val="5316"/>
              </a:lnSpc>
              <a:spcBef>
                <a:spcPct val="0"/>
              </a:spcBef>
              <a:buFont typeface="Arial"/>
              <a:buChar char="•"/>
            </a:pPr>
            <a:r>
              <a:rPr lang="en-US" sz="3797" strike="noStrike" u="none">
                <a:solidFill>
                  <a:srgbClr val="01003B"/>
                </a:solidFill>
                <a:latin typeface="Tarif"/>
                <a:ea typeface="Tarif"/>
                <a:cs typeface="Tarif"/>
                <a:sym typeface="Tarif"/>
              </a:rPr>
              <a:t>Summarization using Transformer models</a:t>
            </a:r>
          </a:p>
          <a:p>
            <a:pPr algn="l" marL="819812" indent="-409906" lvl="1">
              <a:lnSpc>
                <a:spcPts val="5316"/>
              </a:lnSpc>
              <a:spcBef>
                <a:spcPct val="0"/>
              </a:spcBef>
              <a:buFont typeface="Arial"/>
              <a:buChar char="•"/>
            </a:pPr>
            <a:r>
              <a:rPr lang="en-US" sz="3797" strike="noStrike" u="none">
                <a:solidFill>
                  <a:srgbClr val="01003B"/>
                </a:solidFill>
                <a:latin typeface="Tarif"/>
                <a:ea typeface="Tarif"/>
                <a:cs typeface="Tarif"/>
                <a:sym typeface="Tarif"/>
              </a:rPr>
              <a:t>Modular design — each milestone testable</a:t>
            </a:r>
          </a:p>
          <a:p>
            <a:pPr algn="l" marL="819812" indent="-409906" lvl="1">
              <a:lnSpc>
                <a:spcPts val="5316"/>
              </a:lnSpc>
              <a:spcBef>
                <a:spcPct val="0"/>
              </a:spcBef>
              <a:buFont typeface="Arial"/>
              <a:buChar char="•"/>
            </a:pPr>
            <a:r>
              <a:rPr lang="en-US" sz="3797" strike="noStrike" u="none">
                <a:solidFill>
                  <a:srgbClr val="01003B"/>
                </a:solidFill>
                <a:latin typeface="Tarif"/>
                <a:ea typeface="Tarif"/>
                <a:cs typeface="Tarif"/>
                <a:sym typeface="Tarif"/>
              </a:rPr>
              <a:t>Interactive Streamlit 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54270">
            <a:off x="-6002671" y="8078076"/>
            <a:ext cx="13558515" cy="4905717"/>
          </a:xfrm>
          <a:custGeom>
            <a:avLst/>
            <a:gdLst/>
            <a:ahLst/>
            <a:cxnLst/>
            <a:rect r="r" b="b" t="t" l="l"/>
            <a:pathLst>
              <a:path h="4905717" w="13558515">
                <a:moveTo>
                  <a:pt x="0" y="0"/>
                </a:moveTo>
                <a:lnTo>
                  <a:pt x="13558515" y="0"/>
                </a:lnTo>
                <a:lnTo>
                  <a:pt x="13558515" y="4905717"/>
                </a:lnTo>
                <a:lnTo>
                  <a:pt x="0" y="4905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14301">
            <a:off x="7269268" y="-1681038"/>
            <a:ext cx="13558515" cy="4905717"/>
          </a:xfrm>
          <a:custGeom>
            <a:avLst/>
            <a:gdLst/>
            <a:ahLst/>
            <a:cxnLst/>
            <a:rect r="r" b="b" t="t" l="l"/>
            <a:pathLst>
              <a:path h="4905717" w="13558515">
                <a:moveTo>
                  <a:pt x="0" y="0"/>
                </a:moveTo>
                <a:lnTo>
                  <a:pt x="13558515" y="0"/>
                </a:lnTo>
                <a:lnTo>
                  <a:pt x="13558515" y="4905717"/>
                </a:lnTo>
                <a:lnTo>
                  <a:pt x="0" y="4905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349586" y="3236213"/>
            <a:ext cx="2909714" cy="290971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462838" y="1585549"/>
            <a:ext cx="13034396" cy="187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7"/>
              </a:lnSpc>
            </a:pPr>
            <a:r>
              <a:rPr lang="en-US" sz="7779" b="true">
                <a:solidFill>
                  <a:srgbClr val="8A60C2"/>
                </a:solidFill>
                <a:latin typeface="Gliker Bold"/>
                <a:ea typeface="Gliker Bold"/>
                <a:cs typeface="Gliker Bold"/>
                <a:sym typeface="Gliker Bold"/>
              </a:rPr>
              <a:t>Future Enhancements &amp; Conclusion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70229"/>
            <a:ext cx="2282551" cy="803183"/>
            <a:chOff x="0" y="0"/>
            <a:chExt cx="3043401" cy="107091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043401" cy="1070910"/>
              <a:chOff x="0" y="0"/>
              <a:chExt cx="1246632" cy="43868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46632" cy="438683"/>
              </a:xfrm>
              <a:custGeom>
                <a:avLst/>
                <a:gdLst/>
                <a:ahLst/>
                <a:cxnLst/>
                <a:rect r="r" b="b" t="t" l="l"/>
                <a:pathLst>
                  <a:path h="438683" w="1246632">
                    <a:moveTo>
                      <a:pt x="1246632" y="219342"/>
                    </a:moveTo>
                    <a:lnTo>
                      <a:pt x="1246632" y="219342"/>
                    </a:lnTo>
                    <a:cubicBezTo>
                      <a:pt x="1246632" y="277515"/>
                      <a:pt x="1223523" y="333305"/>
                      <a:pt x="1182388" y="374440"/>
                    </a:cubicBezTo>
                    <a:cubicBezTo>
                      <a:pt x="1141254" y="415574"/>
                      <a:pt x="1085463" y="438683"/>
                      <a:pt x="1027290" y="438683"/>
                    </a:cubicBezTo>
                    <a:lnTo>
                      <a:pt x="219342" y="438683"/>
                    </a:lnTo>
                    <a:cubicBezTo>
                      <a:pt x="98203" y="438683"/>
                      <a:pt x="0" y="340481"/>
                      <a:pt x="0" y="219342"/>
                    </a:cubicBezTo>
                    <a:lnTo>
                      <a:pt x="0" y="219342"/>
                    </a:lnTo>
                    <a:cubicBezTo>
                      <a:pt x="0" y="98203"/>
                      <a:pt x="98203" y="0"/>
                      <a:pt x="219342" y="0"/>
                    </a:cubicBezTo>
                    <a:lnTo>
                      <a:pt x="1027290" y="0"/>
                    </a:lnTo>
                    <a:cubicBezTo>
                      <a:pt x="1148430" y="0"/>
                      <a:pt x="1246632" y="98203"/>
                      <a:pt x="1246632" y="21934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246632" cy="486308"/>
              </a:xfrm>
              <a:prstGeom prst="rect">
                <a:avLst/>
              </a:prstGeom>
            </p:spPr>
            <p:txBody>
              <a:bodyPr anchor="ctr" rtlCol="false" tIns="38377" lIns="38377" bIns="38377" rIns="38377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28284" y="59669"/>
              <a:ext cx="954357" cy="954357"/>
            </a:xfrm>
            <a:custGeom>
              <a:avLst/>
              <a:gdLst/>
              <a:ahLst/>
              <a:cxnLst/>
              <a:rect r="r" b="b" t="t" l="l"/>
              <a:pathLst>
                <a:path h="954357" w="954357">
                  <a:moveTo>
                    <a:pt x="0" y="0"/>
                  </a:moveTo>
                  <a:lnTo>
                    <a:pt x="954358" y="0"/>
                  </a:lnTo>
                  <a:lnTo>
                    <a:pt x="954358" y="954357"/>
                  </a:lnTo>
                  <a:lnTo>
                    <a:pt x="0" y="954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5481" y="400614"/>
              <a:ext cx="1259965" cy="272467"/>
            </a:xfrm>
            <a:custGeom>
              <a:avLst/>
              <a:gdLst/>
              <a:ahLst/>
              <a:cxnLst/>
              <a:rect r="r" b="b" t="t" l="l"/>
              <a:pathLst>
                <a:path h="272467" w="1259965">
                  <a:moveTo>
                    <a:pt x="0" y="0"/>
                  </a:moveTo>
                  <a:lnTo>
                    <a:pt x="1259964" y="0"/>
                  </a:lnTo>
                  <a:lnTo>
                    <a:pt x="1259964" y="272467"/>
                  </a:lnTo>
                  <a:lnTo>
                    <a:pt x="0" y="27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335445" y="265803"/>
              <a:ext cx="1707956" cy="58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3137">
                  <a:solidFill>
                    <a:srgbClr val="FFA7EF"/>
                  </a:solidFill>
                  <a:latin typeface="Awesome Lathusca"/>
                  <a:ea typeface="Awesome Lathusca"/>
                  <a:cs typeface="Awesome Lathusca"/>
                  <a:sym typeface="Awesome Lathusca"/>
                </a:rPr>
                <a:t>MELTTS</a:t>
              </a: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138812" y="3236213"/>
            <a:ext cx="2909714" cy="290971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0" t="-25046" r="0" b="-25046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138812" y="6496743"/>
            <a:ext cx="2909714" cy="2909714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1"/>
              <a:stretch>
                <a:fillRect l="0" t="-19483" r="0" b="-3061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4349586" y="6496743"/>
            <a:ext cx="2909714" cy="2909714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l="-25187" t="0" r="-25187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3691005"/>
            <a:ext cx="3859169" cy="66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401" indent="-420701" lvl="1">
              <a:lnSpc>
                <a:spcPts val="5456"/>
              </a:lnSpc>
              <a:spcBef>
                <a:spcPct val="0"/>
              </a:spcBef>
              <a:buFont typeface="Arial"/>
              <a:buChar char="•"/>
            </a:pPr>
            <a:r>
              <a:rPr lang="en-US" sz="3897">
                <a:solidFill>
                  <a:srgbClr val="F8F8F8"/>
                </a:solidFill>
                <a:latin typeface="Tarif"/>
                <a:ea typeface="Tarif"/>
                <a:cs typeface="Tarif"/>
                <a:sym typeface="Tarif"/>
              </a:rPr>
              <a:t>F</a:t>
            </a:r>
            <a:r>
              <a:rPr lang="en-US" sz="3897" strike="noStrike" u="none">
                <a:solidFill>
                  <a:srgbClr val="F8F8F8"/>
                </a:solidFill>
                <a:latin typeface="Tarif"/>
                <a:ea typeface="Tarif"/>
                <a:cs typeface="Tarif"/>
                <a:sym typeface="Tarif"/>
              </a:rPr>
              <a:t>uture Wor</a:t>
            </a:r>
            <a:r>
              <a:rPr lang="en-US" sz="3897" strike="noStrike" u="none">
                <a:solidFill>
                  <a:srgbClr val="F8F8F8"/>
                </a:solidFill>
                <a:latin typeface="Tarif"/>
                <a:ea typeface="Tarif"/>
                <a:cs typeface="Tarif"/>
                <a:sym typeface="Tarif"/>
              </a:rPr>
              <a:t>k::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07475" y="4413156"/>
            <a:ext cx="9509890" cy="196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Live meeting integrati</a:t>
            </a:r>
            <a:r>
              <a:rPr lang="en-US" sz="27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on (Zoom, MS Teams APIs)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Real-time diarization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Multi-language support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Sentiment and action item detection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606220"/>
            <a:ext cx="3470672" cy="66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401" indent="-420701" lvl="1">
              <a:lnSpc>
                <a:spcPts val="5456"/>
              </a:lnSpc>
              <a:spcBef>
                <a:spcPct val="0"/>
              </a:spcBef>
              <a:buFont typeface="Arial"/>
              <a:buChar char="•"/>
            </a:pPr>
            <a:r>
              <a:rPr lang="en-US" sz="3897">
                <a:solidFill>
                  <a:srgbClr val="F8F8F8"/>
                </a:solidFill>
                <a:latin typeface="Tarif"/>
                <a:ea typeface="Tarif"/>
                <a:cs typeface="Tarif"/>
                <a:sym typeface="Tarif"/>
              </a:rPr>
              <a:t>Concl</a:t>
            </a:r>
            <a:r>
              <a:rPr lang="en-US" sz="3897" strike="noStrike" u="none">
                <a:solidFill>
                  <a:srgbClr val="F8F8F8"/>
                </a:solidFill>
                <a:latin typeface="Tarif"/>
                <a:ea typeface="Tarif"/>
                <a:cs typeface="Tarif"/>
                <a:sym typeface="Tarif"/>
              </a:rPr>
              <a:t>usion::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28922" y="7326404"/>
            <a:ext cx="9509890" cy="147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“AI Meeting Summarizer reduces hours of meeting analysis to minutes — enabling smarter collaboration and faster decision-making.”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51435" y="-729695"/>
            <a:ext cx="2160270" cy="4114800"/>
          </a:xfrm>
          <a:custGeom>
            <a:avLst/>
            <a:gdLst/>
            <a:ahLst/>
            <a:cxnLst/>
            <a:rect r="r" b="b" t="t" l="l"/>
            <a:pathLst>
              <a:path h="4114800" w="2160270">
                <a:moveTo>
                  <a:pt x="0" y="0"/>
                </a:moveTo>
                <a:lnTo>
                  <a:pt x="2160270" y="0"/>
                </a:lnTo>
                <a:lnTo>
                  <a:pt x="2160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6857" y="7200900"/>
            <a:ext cx="2160270" cy="4114800"/>
          </a:xfrm>
          <a:custGeom>
            <a:avLst/>
            <a:gdLst/>
            <a:ahLst/>
            <a:cxnLst/>
            <a:rect r="r" b="b" t="t" l="l"/>
            <a:pathLst>
              <a:path h="4114800" w="2160270">
                <a:moveTo>
                  <a:pt x="0" y="0"/>
                </a:moveTo>
                <a:lnTo>
                  <a:pt x="2160270" y="0"/>
                </a:lnTo>
                <a:lnTo>
                  <a:pt x="2160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432177" y="5987669"/>
            <a:ext cx="3423646" cy="34444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507946" y="3240758"/>
            <a:ext cx="11767247" cy="274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97"/>
              </a:lnSpc>
            </a:pPr>
            <a:r>
              <a:rPr lang="en-US" sz="20397">
                <a:solidFill>
                  <a:srgbClr val="D269E6"/>
                </a:solidFill>
                <a:latin typeface="GoodTime Script"/>
                <a:ea typeface="GoodTime Script"/>
                <a:cs typeface="GoodTime Script"/>
                <a:sym typeface="GoodTime Scrip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82555">
            <a:off x="9014759" y="5020449"/>
            <a:ext cx="11912679" cy="8057303"/>
          </a:xfrm>
          <a:custGeom>
            <a:avLst/>
            <a:gdLst/>
            <a:ahLst/>
            <a:cxnLst/>
            <a:rect r="r" b="b" t="t" l="l"/>
            <a:pathLst>
              <a:path h="8057303" w="11912679">
                <a:moveTo>
                  <a:pt x="0" y="0"/>
                </a:moveTo>
                <a:lnTo>
                  <a:pt x="11912678" y="0"/>
                </a:lnTo>
                <a:lnTo>
                  <a:pt x="11912678" y="8057302"/>
                </a:lnTo>
                <a:lnTo>
                  <a:pt x="0" y="8057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92113" y="3657118"/>
            <a:ext cx="7620000" cy="6040582"/>
          </a:xfrm>
          <a:custGeom>
            <a:avLst/>
            <a:gdLst/>
            <a:ahLst/>
            <a:cxnLst/>
            <a:rect r="r" b="b" t="t" l="l"/>
            <a:pathLst>
              <a:path h="6040582" w="7620000">
                <a:moveTo>
                  <a:pt x="0" y="0"/>
                </a:moveTo>
                <a:lnTo>
                  <a:pt x="7620000" y="0"/>
                </a:lnTo>
                <a:lnTo>
                  <a:pt x="7620000" y="6040582"/>
                </a:lnTo>
                <a:lnTo>
                  <a:pt x="0" y="6040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3579" y="6988182"/>
            <a:ext cx="6533942" cy="206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298" indent="-318649" lvl="1">
              <a:lnSpc>
                <a:spcPts val="4132"/>
              </a:lnSpc>
              <a:buFont typeface="Arial"/>
              <a:buChar char="•"/>
            </a:pPr>
            <a:r>
              <a:rPr lang="en-US" sz="2951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Long recordings</a:t>
            </a:r>
          </a:p>
          <a:p>
            <a:pPr algn="l" marL="637298" indent="-318649" lvl="1">
              <a:lnSpc>
                <a:spcPts val="4132"/>
              </a:lnSpc>
              <a:buFont typeface="Arial"/>
              <a:buChar char="•"/>
            </a:pPr>
            <a:r>
              <a:rPr lang="en-US" sz="2951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Multiple speakers</a:t>
            </a:r>
          </a:p>
          <a:p>
            <a:pPr algn="l" marL="637298" indent="-318649" lvl="1">
              <a:lnSpc>
                <a:spcPts val="4132"/>
              </a:lnSpc>
              <a:buFont typeface="Arial"/>
              <a:buChar char="•"/>
            </a:pPr>
            <a:r>
              <a:rPr lang="en-US" sz="2951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Background noise</a:t>
            </a:r>
          </a:p>
          <a:p>
            <a:pPr algn="l" marL="637298" indent="-318649" lvl="1">
              <a:lnSpc>
                <a:spcPts val="4132"/>
              </a:lnSpc>
              <a:buFont typeface="Arial"/>
              <a:buChar char="•"/>
            </a:pPr>
            <a:r>
              <a:rPr lang="en-US" sz="2951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Extracting key insights efficiently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70785"/>
            <a:ext cx="11326203" cy="207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689" indent="-318345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Modern meetings generate *h</a:t>
            </a:r>
            <a:r>
              <a:rPr lang="en-US" sz="2949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ours of audio*, hard to review manually.</a:t>
            </a:r>
          </a:p>
          <a:p>
            <a:pPr algn="l" marL="636689" indent="-318345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Need for *automated summarization* to improve productivity.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18412"/>
            <a:ext cx="6436593" cy="79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9"/>
              </a:lnSpc>
            </a:pPr>
            <a:r>
              <a:rPr lang="en-US" sz="7784" b="true">
                <a:solidFill>
                  <a:srgbClr val="8A60C2"/>
                </a:solidFill>
                <a:latin typeface="Gliker Bold"/>
                <a:ea typeface="Gliker Bold"/>
                <a:cs typeface="Gliker Bold"/>
                <a:sym typeface="Gliker Bold"/>
              </a:rPr>
              <a:t>Motivation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3579" y="5853381"/>
            <a:ext cx="5260095" cy="82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7710">
                <a:solidFill>
                  <a:srgbClr val="01003B"/>
                </a:solidFill>
                <a:latin typeface="Tarif Light"/>
                <a:ea typeface="Tarif Light"/>
                <a:cs typeface="Tarif Light"/>
                <a:sym typeface="Tarif Light"/>
              </a:rPr>
              <a:t>Challenges: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8412175">
            <a:off x="-2030450" y="-1845259"/>
            <a:ext cx="7092618" cy="4797189"/>
          </a:xfrm>
          <a:custGeom>
            <a:avLst/>
            <a:gdLst/>
            <a:ahLst/>
            <a:cxnLst/>
            <a:rect r="r" b="b" t="t" l="l"/>
            <a:pathLst>
              <a:path h="4797189" w="7092618">
                <a:moveTo>
                  <a:pt x="0" y="0"/>
                </a:moveTo>
                <a:lnTo>
                  <a:pt x="7092618" y="0"/>
                </a:lnTo>
                <a:lnTo>
                  <a:pt x="7092618" y="4797189"/>
                </a:lnTo>
                <a:lnTo>
                  <a:pt x="0" y="4797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720754"/>
            <a:ext cx="2282551" cy="803183"/>
            <a:chOff x="0" y="0"/>
            <a:chExt cx="3043401" cy="10709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043401" cy="1070910"/>
              <a:chOff x="0" y="0"/>
              <a:chExt cx="1246632" cy="43868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46632" cy="438683"/>
              </a:xfrm>
              <a:custGeom>
                <a:avLst/>
                <a:gdLst/>
                <a:ahLst/>
                <a:cxnLst/>
                <a:rect r="r" b="b" t="t" l="l"/>
                <a:pathLst>
                  <a:path h="438683" w="1246632">
                    <a:moveTo>
                      <a:pt x="1246632" y="219342"/>
                    </a:moveTo>
                    <a:lnTo>
                      <a:pt x="1246632" y="219342"/>
                    </a:lnTo>
                    <a:cubicBezTo>
                      <a:pt x="1246632" y="277515"/>
                      <a:pt x="1223523" y="333305"/>
                      <a:pt x="1182388" y="374440"/>
                    </a:cubicBezTo>
                    <a:cubicBezTo>
                      <a:pt x="1141254" y="415574"/>
                      <a:pt x="1085463" y="438683"/>
                      <a:pt x="1027290" y="438683"/>
                    </a:cubicBezTo>
                    <a:lnTo>
                      <a:pt x="219342" y="438683"/>
                    </a:lnTo>
                    <a:cubicBezTo>
                      <a:pt x="98203" y="438683"/>
                      <a:pt x="0" y="340481"/>
                      <a:pt x="0" y="219342"/>
                    </a:cubicBezTo>
                    <a:lnTo>
                      <a:pt x="0" y="219342"/>
                    </a:lnTo>
                    <a:cubicBezTo>
                      <a:pt x="0" y="98203"/>
                      <a:pt x="98203" y="0"/>
                      <a:pt x="219342" y="0"/>
                    </a:cubicBezTo>
                    <a:lnTo>
                      <a:pt x="1027290" y="0"/>
                    </a:lnTo>
                    <a:cubicBezTo>
                      <a:pt x="1148430" y="0"/>
                      <a:pt x="1246632" y="98203"/>
                      <a:pt x="1246632" y="21934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246632" cy="486308"/>
              </a:xfrm>
              <a:prstGeom prst="rect">
                <a:avLst/>
              </a:prstGeom>
            </p:spPr>
            <p:txBody>
              <a:bodyPr anchor="ctr" rtlCol="false" tIns="38377" lIns="38377" bIns="38377" rIns="38377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28284" y="59669"/>
              <a:ext cx="954357" cy="954357"/>
            </a:xfrm>
            <a:custGeom>
              <a:avLst/>
              <a:gdLst/>
              <a:ahLst/>
              <a:cxnLst/>
              <a:rect r="r" b="b" t="t" l="l"/>
              <a:pathLst>
                <a:path h="954357" w="954357">
                  <a:moveTo>
                    <a:pt x="0" y="0"/>
                  </a:moveTo>
                  <a:lnTo>
                    <a:pt x="954358" y="0"/>
                  </a:lnTo>
                  <a:lnTo>
                    <a:pt x="954358" y="954357"/>
                  </a:lnTo>
                  <a:lnTo>
                    <a:pt x="0" y="954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5481" y="400614"/>
              <a:ext cx="1259965" cy="272467"/>
            </a:xfrm>
            <a:custGeom>
              <a:avLst/>
              <a:gdLst/>
              <a:ahLst/>
              <a:cxnLst/>
              <a:rect r="r" b="b" t="t" l="l"/>
              <a:pathLst>
                <a:path h="272467" w="1259965">
                  <a:moveTo>
                    <a:pt x="0" y="0"/>
                  </a:moveTo>
                  <a:lnTo>
                    <a:pt x="1259964" y="0"/>
                  </a:lnTo>
                  <a:lnTo>
                    <a:pt x="1259964" y="272467"/>
                  </a:lnTo>
                  <a:lnTo>
                    <a:pt x="0" y="27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335445" y="265803"/>
              <a:ext cx="1707956" cy="58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3137">
                  <a:solidFill>
                    <a:srgbClr val="FFA7EF"/>
                  </a:solidFill>
                  <a:latin typeface="Awesome Lathusca"/>
                  <a:ea typeface="Awesome Lathusca"/>
                  <a:cs typeface="Awesome Lathusca"/>
                  <a:sym typeface="Awesome Lathusca"/>
                </a:rPr>
                <a:t>MELTTS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50997" y="2648418"/>
            <a:ext cx="1109065" cy="1109065"/>
          </a:xfrm>
          <a:custGeom>
            <a:avLst/>
            <a:gdLst/>
            <a:ahLst/>
            <a:cxnLst/>
            <a:rect r="r" b="b" t="t" l="l"/>
            <a:pathLst>
              <a:path h="1109065" w="1109065">
                <a:moveTo>
                  <a:pt x="0" y="0"/>
                </a:moveTo>
                <a:lnTo>
                  <a:pt x="1109065" y="0"/>
                </a:lnTo>
                <a:lnTo>
                  <a:pt x="1109065" y="1109065"/>
                </a:lnTo>
                <a:lnTo>
                  <a:pt x="0" y="1109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64903" y="2762324"/>
            <a:ext cx="881253" cy="88125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1003B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950997" y="4376479"/>
            <a:ext cx="1109065" cy="1109065"/>
          </a:xfrm>
          <a:custGeom>
            <a:avLst/>
            <a:gdLst/>
            <a:ahLst/>
            <a:cxnLst/>
            <a:rect r="r" b="b" t="t" l="l"/>
            <a:pathLst>
              <a:path h="1109065" w="1109065">
                <a:moveTo>
                  <a:pt x="0" y="0"/>
                </a:moveTo>
                <a:lnTo>
                  <a:pt x="1109065" y="0"/>
                </a:lnTo>
                <a:lnTo>
                  <a:pt x="1109065" y="1109065"/>
                </a:lnTo>
                <a:lnTo>
                  <a:pt x="0" y="1109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64903" y="4490385"/>
            <a:ext cx="881253" cy="88125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1003B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950997" y="6104539"/>
            <a:ext cx="1109065" cy="1109065"/>
          </a:xfrm>
          <a:custGeom>
            <a:avLst/>
            <a:gdLst/>
            <a:ahLst/>
            <a:cxnLst/>
            <a:rect r="r" b="b" t="t" l="l"/>
            <a:pathLst>
              <a:path h="1109065" w="1109065">
                <a:moveTo>
                  <a:pt x="0" y="0"/>
                </a:moveTo>
                <a:lnTo>
                  <a:pt x="1109065" y="0"/>
                </a:lnTo>
                <a:lnTo>
                  <a:pt x="1109065" y="1109065"/>
                </a:lnTo>
                <a:lnTo>
                  <a:pt x="0" y="1109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064903" y="6218445"/>
            <a:ext cx="881253" cy="88125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1003B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3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950997" y="7832600"/>
            <a:ext cx="1109065" cy="1109065"/>
          </a:xfrm>
          <a:custGeom>
            <a:avLst/>
            <a:gdLst/>
            <a:ahLst/>
            <a:cxnLst/>
            <a:rect r="r" b="b" t="t" l="l"/>
            <a:pathLst>
              <a:path h="1109065" w="1109065">
                <a:moveTo>
                  <a:pt x="0" y="0"/>
                </a:moveTo>
                <a:lnTo>
                  <a:pt x="1109065" y="0"/>
                </a:lnTo>
                <a:lnTo>
                  <a:pt x="1109065" y="1109064"/>
                </a:lnTo>
                <a:lnTo>
                  <a:pt x="0" y="110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064903" y="7946506"/>
            <a:ext cx="881253" cy="88125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4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661470" y="2691528"/>
            <a:ext cx="1098592" cy="1098592"/>
          </a:xfrm>
          <a:custGeom>
            <a:avLst/>
            <a:gdLst/>
            <a:ahLst/>
            <a:cxnLst/>
            <a:rect r="r" b="b" t="t" l="l"/>
            <a:pathLst>
              <a:path h="1098592" w="1098592">
                <a:moveTo>
                  <a:pt x="0" y="0"/>
                </a:moveTo>
                <a:lnTo>
                  <a:pt x="1098591" y="0"/>
                </a:lnTo>
                <a:lnTo>
                  <a:pt x="1098591" y="1098592"/>
                </a:lnTo>
                <a:lnTo>
                  <a:pt x="0" y="109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774300" y="2804358"/>
            <a:ext cx="872931" cy="87293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1003B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5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661470" y="4403270"/>
            <a:ext cx="1098592" cy="1098592"/>
          </a:xfrm>
          <a:custGeom>
            <a:avLst/>
            <a:gdLst/>
            <a:ahLst/>
            <a:cxnLst/>
            <a:rect r="r" b="b" t="t" l="l"/>
            <a:pathLst>
              <a:path h="1098592" w="1098592">
                <a:moveTo>
                  <a:pt x="0" y="0"/>
                </a:moveTo>
                <a:lnTo>
                  <a:pt x="1098591" y="0"/>
                </a:lnTo>
                <a:lnTo>
                  <a:pt x="1098591" y="1098592"/>
                </a:lnTo>
                <a:lnTo>
                  <a:pt x="0" y="109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774300" y="4516101"/>
            <a:ext cx="872931" cy="87293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1003B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6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1661470" y="6115012"/>
            <a:ext cx="1098592" cy="1098592"/>
          </a:xfrm>
          <a:custGeom>
            <a:avLst/>
            <a:gdLst/>
            <a:ahLst/>
            <a:cxnLst/>
            <a:rect r="r" b="b" t="t" l="l"/>
            <a:pathLst>
              <a:path h="1098592" w="1098592">
                <a:moveTo>
                  <a:pt x="0" y="0"/>
                </a:moveTo>
                <a:lnTo>
                  <a:pt x="1098591" y="0"/>
                </a:lnTo>
                <a:lnTo>
                  <a:pt x="1098591" y="1098592"/>
                </a:lnTo>
                <a:lnTo>
                  <a:pt x="0" y="109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774300" y="6227843"/>
            <a:ext cx="872931" cy="87293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1003B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7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8700" y="2638893"/>
            <a:ext cx="4922297" cy="214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Project Overvi</a:t>
            </a:r>
            <a:r>
              <a:rPr lang="en-US" b="true" sz="7000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ew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56191" y="2898534"/>
            <a:ext cx="3562353" cy="49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sng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  <a:hlinkClick r:id="rId4" action="ppaction://hlinksldjump"/>
              </a:rPr>
              <a:t>Cl</a:t>
            </a:r>
            <a:r>
              <a:rPr lang="en-US" sz="2799" u="sng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  <a:hlinkClick r:id="rId4" action="ppaction://hlinksldjump"/>
              </a:rPr>
              <a:t>eans audio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55362" y="4649588"/>
            <a:ext cx="3562353" cy="49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sng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  <a:hlinkClick r:id="rId5" action="ppaction://hlinksldjump"/>
              </a:rPr>
              <a:t>T</a:t>
            </a:r>
            <a:r>
              <a:rPr lang="en-US" sz="2799" u="sng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  <a:hlinkClick r:id="rId5" action="ppaction://hlinksldjump"/>
              </a:rPr>
              <a:t>ranscribes speech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55362" y="6397765"/>
            <a:ext cx="3562353" cy="49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sng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  <a:hlinkClick r:id="rId6" action="ppaction://hlinksldjump"/>
              </a:rPr>
              <a:t>Identifies speakers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556191" y="8145943"/>
            <a:ext cx="3562353" cy="49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none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</a:rPr>
              <a:t>Me</a:t>
            </a:r>
            <a:r>
              <a:rPr lang="en-US" sz="2799" u="none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</a:rPr>
              <a:t>rges results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210343" y="2771284"/>
            <a:ext cx="3562353" cy="98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sng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  <a:hlinkClick r:id="rId7" action="ppaction://hlinksldjump"/>
              </a:rPr>
              <a:t>Gen</a:t>
            </a:r>
            <a:r>
              <a:rPr lang="en-US" sz="2799" u="sng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  <a:hlinkClick r:id="rId7" action="ppaction://hlinksldjump"/>
              </a:rPr>
              <a:t>erates AI summaries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45836" y="4449426"/>
            <a:ext cx="3562353" cy="98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none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</a:rPr>
              <a:t>Supports re</a:t>
            </a:r>
            <a:r>
              <a:rPr lang="en-US" sz="2799" u="none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</a:rPr>
              <a:t>al-time or uploaded audio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255361" y="6227405"/>
            <a:ext cx="3562353" cy="98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sng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  <a:hlinkClick r:id="rId8" action="ppaction://hlinksldjump"/>
              </a:rPr>
              <a:t>P</a:t>
            </a:r>
            <a:r>
              <a:rPr lang="en-US" sz="2799" u="sng">
                <a:solidFill>
                  <a:srgbClr val="01003B"/>
                </a:solidFill>
                <a:latin typeface="Georgia Pro"/>
                <a:ea typeface="Georgia Pro"/>
                <a:cs typeface="Georgia Pro"/>
                <a:sym typeface="Georgia Pro"/>
                <a:hlinkClick r:id="rId8" action="ppaction://hlinksldjump"/>
              </a:rPr>
              <a:t>rovides both CLI and Streamlit dashboard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028700" y="5225693"/>
            <a:ext cx="3543535" cy="3056299"/>
          </a:xfrm>
          <a:custGeom>
            <a:avLst/>
            <a:gdLst/>
            <a:ahLst/>
            <a:cxnLst/>
            <a:rect r="r" b="b" t="t" l="l"/>
            <a:pathLst>
              <a:path h="3056299" w="3543535">
                <a:moveTo>
                  <a:pt x="0" y="0"/>
                </a:moveTo>
                <a:lnTo>
                  <a:pt x="3543535" y="0"/>
                </a:lnTo>
                <a:lnTo>
                  <a:pt x="3543535" y="3056298"/>
                </a:lnTo>
                <a:lnTo>
                  <a:pt x="0" y="3056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-5400000">
            <a:off x="16433255" y="-977265"/>
            <a:ext cx="2160270" cy="4114800"/>
          </a:xfrm>
          <a:custGeom>
            <a:avLst/>
            <a:gdLst/>
            <a:ahLst/>
            <a:cxnLst/>
            <a:rect r="r" b="b" t="t" l="l"/>
            <a:pathLst>
              <a:path h="4114800" w="2160270">
                <a:moveTo>
                  <a:pt x="0" y="0"/>
                </a:moveTo>
                <a:lnTo>
                  <a:pt x="2160270" y="0"/>
                </a:lnTo>
                <a:lnTo>
                  <a:pt x="2160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099030" y="7946506"/>
            <a:ext cx="2160270" cy="4114800"/>
          </a:xfrm>
          <a:custGeom>
            <a:avLst/>
            <a:gdLst/>
            <a:ahLst/>
            <a:cxnLst/>
            <a:rect r="r" b="b" t="t" l="l"/>
            <a:pathLst>
              <a:path h="4114800" w="2160270">
                <a:moveTo>
                  <a:pt x="0" y="0"/>
                </a:moveTo>
                <a:lnTo>
                  <a:pt x="2160270" y="0"/>
                </a:lnTo>
                <a:lnTo>
                  <a:pt x="2160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207298" y="894555"/>
            <a:ext cx="2282551" cy="803183"/>
            <a:chOff x="0" y="0"/>
            <a:chExt cx="3043401" cy="1070910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043401" cy="1070910"/>
              <a:chOff x="0" y="0"/>
              <a:chExt cx="1246632" cy="438683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246632" cy="438683"/>
              </a:xfrm>
              <a:custGeom>
                <a:avLst/>
                <a:gdLst/>
                <a:ahLst/>
                <a:cxnLst/>
                <a:rect r="r" b="b" t="t" l="l"/>
                <a:pathLst>
                  <a:path h="438683" w="1246632">
                    <a:moveTo>
                      <a:pt x="1246632" y="219342"/>
                    </a:moveTo>
                    <a:lnTo>
                      <a:pt x="1246632" y="219342"/>
                    </a:lnTo>
                    <a:cubicBezTo>
                      <a:pt x="1246632" y="277515"/>
                      <a:pt x="1223523" y="333305"/>
                      <a:pt x="1182388" y="374440"/>
                    </a:cubicBezTo>
                    <a:cubicBezTo>
                      <a:pt x="1141254" y="415574"/>
                      <a:pt x="1085463" y="438683"/>
                      <a:pt x="1027290" y="438683"/>
                    </a:cubicBezTo>
                    <a:lnTo>
                      <a:pt x="219342" y="438683"/>
                    </a:lnTo>
                    <a:cubicBezTo>
                      <a:pt x="98203" y="438683"/>
                      <a:pt x="0" y="340481"/>
                      <a:pt x="0" y="219342"/>
                    </a:cubicBezTo>
                    <a:lnTo>
                      <a:pt x="0" y="219342"/>
                    </a:lnTo>
                    <a:cubicBezTo>
                      <a:pt x="0" y="98203"/>
                      <a:pt x="98203" y="0"/>
                      <a:pt x="219342" y="0"/>
                    </a:cubicBezTo>
                    <a:lnTo>
                      <a:pt x="1027290" y="0"/>
                    </a:lnTo>
                    <a:cubicBezTo>
                      <a:pt x="1148430" y="0"/>
                      <a:pt x="1246632" y="98203"/>
                      <a:pt x="1246632" y="21934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246632" cy="486308"/>
              </a:xfrm>
              <a:prstGeom prst="rect">
                <a:avLst/>
              </a:prstGeom>
            </p:spPr>
            <p:txBody>
              <a:bodyPr anchor="ctr" rtlCol="false" tIns="38377" lIns="38377" bIns="38377" rIns="38377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228284" y="59669"/>
              <a:ext cx="954357" cy="954357"/>
            </a:xfrm>
            <a:custGeom>
              <a:avLst/>
              <a:gdLst/>
              <a:ahLst/>
              <a:cxnLst/>
              <a:rect r="r" b="b" t="t" l="l"/>
              <a:pathLst>
                <a:path h="954357" w="954357">
                  <a:moveTo>
                    <a:pt x="0" y="0"/>
                  </a:moveTo>
                  <a:lnTo>
                    <a:pt x="954358" y="0"/>
                  </a:lnTo>
                  <a:lnTo>
                    <a:pt x="954358" y="954357"/>
                  </a:lnTo>
                  <a:lnTo>
                    <a:pt x="0" y="954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75481" y="400614"/>
              <a:ext cx="1259965" cy="272467"/>
            </a:xfrm>
            <a:custGeom>
              <a:avLst/>
              <a:gdLst/>
              <a:ahLst/>
              <a:cxnLst/>
              <a:rect r="r" b="b" t="t" l="l"/>
              <a:pathLst>
                <a:path h="272467" w="1259965">
                  <a:moveTo>
                    <a:pt x="0" y="0"/>
                  </a:moveTo>
                  <a:lnTo>
                    <a:pt x="1259964" y="0"/>
                  </a:lnTo>
                  <a:lnTo>
                    <a:pt x="1259964" y="272467"/>
                  </a:lnTo>
                  <a:lnTo>
                    <a:pt x="0" y="27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1335445" y="265803"/>
              <a:ext cx="1707956" cy="58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3137">
                  <a:solidFill>
                    <a:srgbClr val="FFA7EF"/>
                  </a:solidFill>
                  <a:latin typeface="Awesome Lathusca"/>
                  <a:ea typeface="Awesome Lathusca"/>
                  <a:cs typeface="Awesome Lathusca"/>
                  <a:sym typeface="Awesome Lathusca"/>
                </a:rPr>
                <a:t>MELTTS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1842" y="3501481"/>
            <a:ext cx="16582405" cy="5489419"/>
          </a:xfrm>
          <a:custGeom>
            <a:avLst/>
            <a:gdLst/>
            <a:ahLst/>
            <a:cxnLst/>
            <a:rect r="r" b="b" t="t" l="l"/>
            <a:pathLst>
              <a:path h="5489419" w="16582405">
                <a:moveTo>
                  <a:pt x="0" y="0"/>
                </a:moveTo>
                <a:lnTo>
                  <a:pt x="16582405" y="0"/>
                </a:lnTo>
                <a:lnTo>
                  <a:pt x="16582405" y="5489419"/>
                </a:lnTo>
                <a:lnTo>
                  <a:pt x="0" y="5489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27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1842" y="2428875"/>
            <a:ext cx="13353332" cy="81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5"/>
              </a:lnSpc>
            </a:pPr>
            <a:r>
              <a:rPr lang="en-US" sz="7779" b="true">
                <a:solidFill>
                  <a:srgbClr val="8A60C2"/>
                </a:solidFill>
                <a:latin typeface="Gliker Bold"/>
                <a:ea typeface="Gliker Bold"/>
                <a:cs typeface="Gliker Bold"/>
                <a:sym typeface="Gliker Bold"/>
              </a:rPr>
              <a:t>System Architecture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01842" y="1001277"/>
            <a:ext cx="2282551" cy="803183"/>
            <a:chOff x="0" y="0"/>
            <a:chExt cx="3043401" cy="107091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043401" cy="1070910"/>
              <a:chOff x="0" y="0"/>
              <a:chExt cx="1246632" cy="43868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46632" cy="438683"/>
              </a:xfrm>
              <a:custGeom>
                <a:avLst/>
                <a:gdLst/>
                <a:ahLst/>
                <a:cxnLst/>
                <a:rect r="r" b="b" t="t" l="l"/>
                <a:pathLst>
                  <a:path h="438683" w="1246632">
                    <a:moveTo>
                      <a:pt x="1246632" y="219342"/>
                    </a:moveTo>
                    <a:lnTo>
                      <a:pt x="1246632" y="219342"/>
                    </a:lnTo>
                    <a:cubicBezTo>
                      <a:pt x="1246632" y="277515"/>
                      <a:pt x="1223523" y="333305"/>
                      <a:pt x="1182388" y="374440"/>
                    </a:cubicBezTo>
                    <a:cubicBezTo>
                      <a:pt x="1141254" y="415574"/>
                      <a:pt x="1085463" y="438683"/>
                      <a:pt x="1027290" y="438683"/>
                    </a:cubicBezTo>
                    <a:lnTo>
                      <a:pt x="219342" y="438683"/>
                    </a:lnTo>
                    <a:cubicBezTo>
                      <a:pt x="98203" y="438683"/>
                      <a:pt x="0" y="340481"/>
                      <a:pt x="0" y="219342"/>
                    </a:cubicBezTo>
                    <a:lnTo>
                      <a:pt x="0" y="219342"/>
                    </a:lnTo>
                    <a:cubicBezTo>
                      <a:pt x="0" y="98203"/>
                      <a:pt x="98203" y="0"/>
                      <a:pt x="219342" y="0"/>
                    </a:cubicBezTo>
                    <a:lnTo>
                      <a:pt x="1027290" y="0"/>
                    </a:lnTo>
                    <a:cubicBezTo>
                      <a:pt x="1148430" y="0"/>
                      <a:pt x="1246632" y="98203"/>
                      <a:pt x="1246632" y="21934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246632" cy="486308"/>
              </a:xfrm>
              <a:prstGeom prst="rect">
                <a:avLst/>
              </a:prstGeom>
            </p:spPr>
            <p:txBody>
              <a:bodyPr anchor="ctr" rtlCol="false" tIns="38377" lIns="38377" bIns="38377" rIns="38377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28284" y="59669"/>
              <a:ext cx="954357" cy="954357"/>
            </a:xfrm>
            <a:custGeom>
              <a:avLst/>
              <a:gdLst/>
              <a:ahLst/>
              <a:cxnLst/>
              <a:rect r="r" b="b" t="t" l="l"/>
              <a:pathLst>
                <a:path h="954357" w="954357">
                  <a:moveTo>
                    <a:pt x="0" y="0"/>
                  </a:moveTo>
                  <a:lnTo>
                    <a:pt x="954358" y="0"/>
                  </a:lnTo>
                  <a:lnTo>
                    <a:pt x="954358" y="954357"/>
                  </a:lnTo>
                  <a:lnTo>
                    <a:pt x="0" y="954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5481" y="400614"/>
              <a:ext cx="1259965" cy="272467"/>
            </a:xfrm>
            <a:custGeom>
              <a:avLst/>
              <a:gdLst/>
              <a:ahLst/>
              <a:cxnLst/>
              <a:rect r="r" b="b" t="t" l="l"/>
              <a:pathLst>
                <a:path h="272467" w="1259965">
                  <a:moveTo>
                    <a:pt x="0" y="0"/>
                  </a:moveTo>
                  <a:lnTo>
                    <a:pt x="1259964" y="0"/>
                  </a:lnTo>
                  <a:lnTo>
                    <a:pt x="1259964" y="272467"/>
                  </a:lnTo>
                  <a:lnTo>
                    <a:pt x="0" y="27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35445" y="265803"/>
              <a:ext cx="1707956" cy="58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3137">
                  <a:solidFill>
                    <a:srgbClr val="FFA7EF"/>
                  </a:solidFill>
                  <a:latin typeface="Awesome Lathusca"/>
                  <a:ea typeface="Awesome Lathusca"/>
                  <a:cs typeface="Awesome Lathusca"/>
                  <a:sym typeface="Awesome Lathusca"/>
                </a:rPr>
                <a:t>MELTTS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128239">
            <a:off x="11770812" y="-6185662"/>
            <a:ext cx="8070966" cy="9114142"/>
          </a:xfrm>
          <a:custGeom>
            <a:avLst/>
            <a:gdLst/>
            <a:ahLst/>
            <a:cxnLst/>
            <a:rect r="r" b="b" t="t" l="l"/>
            <a:pathLst>
              <a:path h="9114142" w="8070966">
                <a:moveTo>
                  <a:pt x="0" y="0"/>
                </a:moveTo>
                <a:lnTo>
                  <a:pt x="8070965" y="0"/>
                </a:lnTo>
                <a:lnTo>
                  <a:pt x="8070965" y="9114142"/>
                </a:lnTo>
                <a:lnTo>
                  <a:pt x="0" y="91141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9884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2282551" cy="803183"/>
            <a:chOff x="0" y="0"/>
            <a:chExt cx="3043401" cy="10709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043401" cy="1070910"/>
              <a:chOff x="0" y="0"/>
              <a:chExt cx="1246632" cy="43868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46632" cy="438683"/>
              </a:xfrm>
              <a:custGeom>
                <a:avLst/>
                <a:gdLst/>
                <a:ahLst/>
                <a:cxnLst/>
                <a:rect r="r" b="b" t="t" l="l"/>
                <a:pathLst>
                  <a:path h="438683" w="1246632">
                    <a:moveTo>
                      <a:pt x="1246632" y="219342"/>
                    </a:moveTo>
                    <a:lnTo>
                      <a:pt x="1246632" y="219342"/>
                    </a:lnTo>
                    <a:cubicBezTo>
                      <a:pt x="1246632" y="277515"/>
                      <a:pt x="1223523" y="333305"/>
                      <a:pt x="1182388" y="374440"/>
                    </a:cubicBezTo>
                    <a:cubicBezTo>
                      <a:pt x="1141254" y="415574"/>
                      <a:pt x="1085463" y="438683"/>
                      <a:pt x="1027290" y="438683"/>
                    </a:cubicBezTo>
                    <a:lnTo>
                      <a:pt x="219342" y="438683"/>
                    </a:lnTo>
                    <a:cubicBezTo>
                      <a:pt x="98203" y="438683"/>
                      <a:pt x="0" y="340481"/>
                      <a:pt x="0" y="219342"/>
                    </a:cubicBezTo>
                    <a:lnTo>
                      <a:pt x="0" y="219342"/>
                    </a:lnTo>
                    <a:cubicBezTo>
                      <a:pt x="0" y="98203"/>
                      <a:pt x="98203" y="0"/>
                      <a:pt x="219342" y="0"/>
                    </a:cubicBezTo>
                    <a:lnTo>
                      <a:pt x="1027290" y="0"/>
                    </a:lnTo>
                    <a:cubicBezTo>
                      <a:pt x="1148430" y="0"/>
                      <a:pt x="1246632" y="98203"/>
                      <a:pt x="1246632" y="21934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1246632" cy="486308"/>
              </a:xfrm>
              <a:prstGeom prst="rect">
                <a:avLst/>
              </a:prstGeom>
            </p:spPr>
            <p:txBody>
              <a:bodyPr anchor="ctr" rtlCol="false" tIns="38377" lIns="38377" bIns="38377" rIns="38377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228284" y="59669"/>
              <a:ext cx="954357" cy="954357"/>
            </a:xfrm>
            <a:custGeom>
              <a:avLst/>
              <a:gdLst/>
              <a:ahLst/>
              <a:cxnLst/>
              <a:rect r="r" b="b" t="t" l="l"/>
              <a:pathLst>
                <a:path h="954357" w="954357">
                  <a:moveTo>
                    <a:pt x="0" y="0"/>
                  </a:moveTo>
                  <a:lnTo>
                    <a:pt x="954358" y="0"/>
                  </a:lnTo>
                  <a:lnTo>
                    <a:pt x="954358" y="954357"/>
                  </a:lnTo>
                  <a:lnTo>
                    <a:pt x="0" y="954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5481" y="400614"/>
              <a:ext cx="1259965" cy="272467"/>
            </a:xfrm>
            <a:custGeom>
              <a:avLst/>
              <a:gdLst/>
              <a:ahLst/>
              <a:cxnLst/>
              <a:rect r="r" b="b" t="t" l="l"/>
              <a:pathLst>
                <a:path h="272467" w="1259965">
                  <a:moveTo>
                    <a:pt x="0" y="0"/>
                  </a:moveTo>
                  <a:lnTo>
                    <a:pt x="1259964" y="0"/>
                  </a:lnTo>
                  <a:lnTo>
                    <a:pt x="1259964" y="272467"/>
                  </a:lnTo>
                  <a:lnTo>
                    <a:pt x="0" y="27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335445" y="265803"/>
              <a:ext cx="1707956" cy="58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3137">
                  <a:solidFill>
                    <a:srgbClr val="FFA7EF"/>
                  </a:solidFill>
                  <a:latin typeface="Awesome Lathusca"/>
                  <a:ea typeface="Awesome Lathusca"/>
                  <a:cs typeface="Awesome Lathusca"/>
                  <a:sym typeface="Awesome Lathusca"/>
                </a:rPr>
                <a:t>MELTTS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169976" y="4496535"/>
            <a:ext cx="12440800" cy="3654485"/>
          </a:xfrm>
          <a:custGeom>
            <a:avLst/>
            <a:gdLst/>
            <a:ahLst/>
            <a:cxnLst/>
            <a:rect r="r" b="b" t="t" l="l"/>
            <a:pathLst>
              <a:path h="3654485" w="12440800">
                <a:moveTo>
                  <a:pt x="0" y="0"/>
                </a:moveTo>
                <a:lnTo>
                  <a:pt x="12440799" y="0"/>
                </a:lnTo>
                <a:lnTo>
                  <a:pt x="12440799" y="3654485"/>
                </a:lnTo>
                <a:lnTo>
                  <a:pt x="0" y="3654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rnd">
            <a:solidFill>
              <a:srgbClr val="F9D5FF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2834842"/>
            <a:ext cx="6231651" cy="81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sz="7779" b="true">
                <a:solidFill>
                  <a:srgbClr val="8A60C2"/>
                </a:solidFill>
                <a:latin typeface="Gliker Bold"/>
                <a:ea typeface="Gliker Bold"/>
                <a:cs typeface="Gliker Bold"/>
                <a:sym typeface="Gliker Bold"/>
              </a:rPr>
              <a:t>Tech Stack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194235"/>
          <a:ext cx="14525078" cy="6267450"/>
        </p:xfrm>
        <a:graphic>
          <a:graphicData uri="http://schemas.openxmlformats.org/drawingml/2006/table">
            <a:tbl>
              <a:tblPr/>
              <a:tblGrid>
                <a:gridCol w="3535843"/>
                <a:gridCol w="5330341"/>
                <a:gridCol w="5658895"/>
              </a:tblGrid>
              <a:tr h="1044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F8F8F8"/>
                          </a:solidFill>
                          <a:latin typeface="Georgia Pro Bold"/>
                          <a:ea typeface="Georgia Pro Bold"/>
                          <a:cs typeface="Georgia Pro Bold"/>
                          <a:sym typeface="Georgia Pro Bold"/>
                        </a:rPr>
                        <a:t>STEP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3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F8F8F8"/>
                          </a:solidFill>
                          <a:latin typeface="Georgia Pro Bold"/>
                          <a:ea typeface="Georgia Pro Bold"/>
                          <a:cs typeface="Georgia Pro Bold"/>
                          <a:sym typeface="Georgia Pro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3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F8F8F8"/>
                          </a:solidFill>
                          <a:latin typeface="Georgia Pro Bold"/>
                          <a:ea typeface="Georgia Pro Bold"/>
                          <a:cs typeface="Georgia Pro Bold"/>
                          <a:sym typeface="Georgia Pro Bold"/>
                        </a:rPr>
                        <a:t>SCRIPT/MODULE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3B"/>
                    </a:solidFill>
                  </a:tcPr>
                </a:tc>
              </a:tr>
              <a:tr h="1044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1.  Audio Cleaning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Noise reduction, resampling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milestone_1/audio_cleaner.py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044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2.  Transcription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Faster Whisper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milestone_2/usingfilemodel.py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044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3.  Diarization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Speaker detection via Pyannote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milestone_4/dairization.py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044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4.  Merging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Align speech &amp; speakers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milestone_4/merge.py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044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5.  Summarization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Transformer (BART)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eorgia Pro"/>
                          <a:ea typeface="Georgia Pro"/>
                          <a:cs typeface="Georgia Pro"/>
                          <a:sym typeface="Georgia Pro"/>
                        </a:rPr>
                        <a:t>milestone_4/summarizer.py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752334"/>
            <a:ext cx="16823247" cy="81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5"/>
              </a:lnSpc>
            </a:pPr>
            <a:r>
              <a:rPr lang="en-US" sz="7779" b="true">
                <a:solidFill>
                  <a:srgbClr val="8A60C2"/>
                </a:solidFill>
                <a:latin typeface="Gliker Bold"/>
                <a:ea typeface="Gliker Bold"/>
                <a:cs typeface="Gliker Bold"/>
                <a:sym typeface="Gliker Bold"/>
              </a:rPr>
              <a:t>Pipeline Stages (Detailed Flow)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18038" y="6327960"/>
            <a:ext cx="3869962" cy="3959040"/>
          </a:xfrm>
          <a:custGeom>
            <a:avLst/>
            <a:gdLst/>
            <a:ahLst/>
            <a:cxnLst/>
            <a:rect r="r" b="b" t="t" l="l"/>
            <a:pathLst>
              <a:path h="3959040" w="3869962">
                <a:moveTo>
                  <a:pt x="0" y="0"/>
                </a:moveTo>
                <a:lnTo>
                  <a:pt x="3869962" y="0"/>
                </a:lnTo>
                <a:lnTo>
                  <a:pt x="3869962" y="3959040"/>
                </a:lnTo>
                <a:lnTo>
                  <a:pt x="0" y="395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691677" y="-920565"/>
            <a:ext cx="2160270" cy="4114800"/>
          </a:xfrm>
          <a:custGeom>
            <a:avLst/>
            <a:gdLst/>
            <a:ahLst/>
            <a:cxnLst/>
            <a:rect r="r" b="b" t="t" l="l"/>
            <a:pathLst>
              <a:path h="4114800" w="2160270">
                <a:moveTo>
                  <a:pt x="0" y="0"/>
                </a:moveTo>
                <a:lnTo>
                  <a:pt x="2160270" y="0"/>
                </a:lnTo>
                <a:lnTo>
                  <a:pt x="2160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77677"/>
            <a:ext cx="2282551" cy="803183"/>
            <a:chOff x="0" y="0"/>
            <a:chExt cx="3043401" cy="107091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043401" cy="1070910"/>
              <a:chOff x="0" y="0"/>
              <a:chExt cx="1246632" cy="43868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46632" cy="438683"/>
              </a:xfrm>
              <a:custGeom>
                <a:avLst/>
                <a:gdLst/>
                <a:ahLst/>
                <a:cxnLst/>
                <a:rect r="r" b="b" t="t" l="l"/>
                <a:pathLst>
                  <a:path h="438683" w="1246632">
                    <a:moveTo>
                      <a:pt x="1246632" y="219342"/>
                    </a:moveTo>
                    <a:lnTo>
                      <a:pt x="1246632" y="219342"/>
                    </a:lnTo>
                    <a:cubicBezTo>
                      <a:pt x="1246632" y="277515"/>
                      <a:pt x="1223523" y="333305"/>
                      <a:pt x="1182388" y="374440"/>
                    </a:cubicBezTo>
                    <a:cubicBezTo>
                      <a:pt x="1141254" y="415574"/>
                      <a:pt x="1085463" y="438683"/>
                      <a:pt x="1027290" y="438683"/>
                    </a:cubicBezTo>
                    <a:lnTo>
                      <a:pt x="219342" y="438683"/>
                    </a:lnTo>
                    <a:cubicBezTo>
                      <a:pt x="98203" y="438683"/>
                      <a:pt x="0" y="340481"/>
                      <a:pt x="0" y="219342"/>
                    </a:cubicBezTo>
                    <a:lnTo>
                      <a:pt x="0" y="219342"/>
                    </a:lnTo>
                    <a:cubicBezTo>
                      <a:pt x="0" y="98203"/>
                      <a:pt x="98203" y="0"/>
                      <a:pt x="219342" y="0"/>
                    </a:cubicBezTo>
                    <a:lnTo>
                      <a:pt x="1027290" y="0"/>
                    </a:lnTo>
                    <a:cubicBezTo>
                      <a:pt x="1148430" y="0"/>
                      <a:pt x="1246632" y="98203"/>
                      <a:pt x="1246632" y="21934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246632" cy="486308"/>
              </a:xfrm>
              <a:prstGeom prst="rect">
                <a:avLst/>
              </a:prstGeom>
            </p:spPr>
            <p:txBody>
              <a:bodyPr anchor="ctr" rtlCol="false" tIns="38377" lIns="38377" bIns="38377" rIns="38377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28284" y="59669"/>
              <a:ext cx="954357" cy="954357"/>
            </a:xfrm>
            <a:custGeom>
              <a:avLst/>
              <a:gdLst/>
              <a:ahLst/>
              <a:cxnLst/>
              <a:rect r="r" b="b" t="t" l="l"/>
              <a:pathLst>
                <a:path h="954357" w="954357">
                  <a:moveTo>
                    <a:pt x="0" y="0"/>
                  </a:moveTo>
                  <a:lnTo>
                    <a:pt x="954358" y="0"/>
                  </a:lnTo>
                  <a:lnTo>
                    <a:pt x="954358" y="954357"/>
                  </a:lnTo>
                  <a:lnTo>
                    <a:pt x="0" y="954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5481" y="400614"/>
              <a:ext cx="1259965" cy="272467"/>
            </a:xfrm>
            <a:custGeom>
              <a:avLst/>
              <a:gdLst/>
              <a:ahLst/>
              <a:cxnLst/>
              <a:rect r="r" b="b" t="t" l="l"/>
              <a:pathLst>
                <a:path h="272467" w="1259965">
                  <a:moveTo>
                    <a:pt x="0" y="0"/>
                  </a:moveTo>
                  <a:lnTo>
                    <a:pt x="1259964" y="0"/>
                  </a:lnTo>
                  <a:lnTo>
                    <a:pt x="1259964" y="272467"/>
                  </a:lnTo>
                  <a:lnTo>
                    <a:pt x="0" y="27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335445" y="265803"/>
              <a:ext cx="1707956" cy="58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3137">
                  <a:solidFill>
                    <a:srgbClr val="FFA7EF"/>
                  </a:solidFill>
                  <a:latin typeface="Awesome Lathusca"/>
                  <a:ea typeface="Awesome Lathusca"/>
                  <a:cs typeface="Awesome Lathusca"/>
                  <a:sym typeface="Awesome Lathusca"/>
                </a:rPr>
                <a:t>MELTTS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83609">
            <a:off x="-4421507" y="64604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6" y="0"/>
                </a:lnTo>
                <a:lnTo>
                  <a:pt x="15465516" y="5595706"/>
                </a:lnTo>
                <a:lnTo>
                  <a:pt x="0" y="559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70229"/>
            <a:ext cx="2282551" cy="803183"/>
            <a:chOff x="0" y="0"/>
            <a:chExt cx="3043401" cy="10709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043401" cy="1070910"/>
              <a:chOff x="0" y="0"/>
              <a:chExt cx="1246632" cy="43868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46632" cy="438683"/>
              </a:xfrm>
              <a:custGeom>
                <a:avLst/>
                <a:gdLst/>
                <a:ahLst/>
                <a:cxnLst/>
                <a:rect r="r" b="b" t="t" l="l"/>
                <a:pathLst>
                  <a:path h="438683" w="1246632">
                    <a:moveTo>
                      <a:pt x="1246632" y="219342"/>
                    </a:moveTo>
                    <a:lnTo>
                      <a:pt x="1246632" y="219342"/>
                    </a:lnTo>
                    <a:cubicBezTo>
                      <a:pt x="1246632" y="277515"/>
                      <a:pt x="1223523" y="333305"/>
                      <a:pt x="1182388" y="374440"/>
                    </a:cubicBezTo>
                    <a:cubicBezTo>
                      <a:pt x="1141254" y="415574"/>
                      <a:pt x="1085463" y="438683"/>
                      <a:pt x="1027290" y="438683"/>
                    </a:cubicBezTo>
                    <a:lnTo>
                      <a:pt x="219342" y="438683"/>
                    </a:lnTo>
                    <a:cubicBezTo>
                      <a:pt x="98203" y="438683"/>
                      <a:pt x="0" y="340481"/>
                      <a:pt x="0" y="219342"/>
                    </a:cubicBezTo>
                    <a:lnTo>
                      <a:pt x="0" y="219342"/>
                    </a:lnTo>
                    <a:cubicBezTo>
                      <a:pt x="0" y="98203"/>
                      <a:pt x="98203" y="0"/>
                      <a:pt x="219342" y="0"/>
                    </a:cubicBezTo>
                    <a:lnTo>
                      <a:pt x="1027290" y="0"/>
                    </a:lnTo>
                    <a:cubicBezTo>
                      <a:pt x="1148430" y="0"/>
                      <a:pt x="1246632" y="98203"/>
                      <a:pt x="1246632" y="21934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1246632" cy="486308"/>
              </a:xfrm>
              <a:prstGeom prst="rect">
                <a:avLst/>
              </a:prstGeom>
            </p:spPr>
            <p:txBody>
              <a:bodyPr anchor="ctr" rtlCol="false" tIns="38377" lIns="38377" bIns="38377" rIns="38377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228284" y="59669"/>
              <a:ext cx="954357" cy="954357"/>
            </a:xfrm>
            <a:custGeom>
              <a:avLst/>
              <a:gdLst/>
              <a:ahLst/>
              <a:cxnLst/>
              <a:rect r="r" b="b" t="t" l="l"/>
              <a:pathLst>
                <a:path h="954357" w="954357">
                  <a:moveTo>
                    <a:pt x="0" y="0"/>
                  </a:moveTo>
                  <a:lnTo>
                    <a:pt x="954358" y="0"/>
                  </a:lnTo>
                  <a:lnTo>
                    <a:pt x="954358" y="954357"/>
                  </a:lnTo>
                  <a:lnTo>
                    <a:pt x="0" y="954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5481" y="400614"/>
              <a:ext cx="1259965" cy="272467"/>
            </a:xfrm>
            <a:custGeom>
              <a:avLst/>
              <a:gdLst/>
              <a:ahLst/>
              <a:cxnLst/>
              <a:rect r="r" b="b" t="t" l="l"/>
              <a:pathLst>
                <a:path h="272467" w="1259965">
                  <a:moveTo>
                    <a:pt x="0" y="0"/>
                  </a:moveTo>
                  <a:lnTo>
                    <a:pt x="1259964" y="0"/>
                  </a:lnTo>
                  <a:lnTo>
                    <a:pt x="1259964" y="272467"/>
                  </a:lnTo>
                  <a:lnTo>
                    <a:pt x="0" y="27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335445" y="265803"/>
              <a:ext cx="1707956" cy="58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3137">
                  <a:solidFill>
                    <a:srgbClr val="FFA7EF"/>
                  </a:solidFill>
                  <a:latin typeface="Awesome Lathusca"/>
                  <a:ea typeface="Awesome Lathusca"/>
                  <a:cs typeface="Awesome Lathusca"/>
                  <a:sym typeface="Awesome Lathusca"/>
                </a:rPr>
                <a:t>MELTTS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607370" y="2836568"/>
            <a:ext cx="9279504" cy="7450432"/>
            <a:chOff x="0" y="0"/>
            <a:chExt cx="7467600" cy="59956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8"/>
              <a:stretch>
                <a:fillRect l="-2378" t="0" r="-2378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2021137"/>
            <a:ext cx="14767385" cy="81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5"/>
              </a:lnSpc>
            </a:pPr>
            <a:r>
              <a:rPr lang="en-US" sz="7779" b="true">
                <a:solidFill>
                  <a:srgbClr val="8A60C2"/>
                </a:solidFill>
                <a:latin typeface="Gliker Bold"/>
                <a:ea typeface="Gliker Bold"/>
                <a:cs typeface="Gliker Bold"/>
                <a:sym typeface="Gliker Bold"/>
              </a:rPr>
              <a:t>User Interface (Dashboard)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4795" y="3253521"/>
            <a:ext cx="5324408" cy="65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9812" indent="-409906" lvl="1">
              <a:lnSpc>
                <a:spcPts val="5316"/>
              </a:lnSpc>
              <a:spcBef>
                <a:spcPct val="0"/>
              </a:spcBef>
              <a:buFont typeface="Arial"/>
              <a:buChar char="•"/>
            </a:pPr>
            <a:r>
              <a:rPr lang="en-US" sz="3797">
                <a:solidFill>
                  <a:srgbClr val="01003B"/>
                </a:solidFill>
                <a:latin typeface="Tarif"/>
                <a:ea typeface="Tarif"/>
                <a:cs typeface="Tarif"/>
                <a:sym typeface="Tarif"/>
              </a:rPr>
              <a:t> </a:t>
            </a:r>
            <a:r>
              <a:rPr lang="en-US" sz="3797" strike="noStrike" u="none">
                <a:solidFill>
                  <a:srgbClr val="01003B"/>
                </a:solidFill>
                <a:latin typeface="Tarif"/>
                <a:ea typeface="Tarif"/>
                <a:cs typeface="Tarif"/>
                <a:sym typeface="Tarif"/>
              </a:rPr>
              <a:t>Built with Streamlit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4795" y="4066566"/>
            <a:ext cx="2481571" cy="41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421" indent="-410210" lvl="1">
              <a:lnSpc>
                <a:spcPts val="2850"/>
              </a:lnSpc>
              <a:buFont typeface="Arial"/>
              <a:buChar char="•"/>
            </a:pPr>
            <a:r>
              <a:rPr lang="en-US" sz="3800" strike="noStrike" u="none">
                <a:solidFill>
                  <a:srgbClr val="01003B"/>
                </a:solidFill>
                <a:latin typeface="Tarif"/>
                <a:ea typeface="Tarif"/>
                <a:cs typeface="Tarif"/>
                <a:sym typeface="Tarif"/>
              </a:rPr>
              <a:t> Allows: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01893" y="4436114"/>
            <a:ext cx="6305477" cy="170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7763" indent="-263881" lvl="1">
              <a:lnSpc>
                <a:spcPts val="3422"/>
              </a:lnSpc>
              <a:buFont typeface="Arial"/>
              <a:buChar char="•"/>
            </a:pPr>
            <a:r>
              <a:rPr lang="en-US" sz="2444" strike="noStrike" u="none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Uploading or recording audio</a:t>
            </a:r>
          </a:p>
          <a:p>
            <a:pPr algn="l" marL="527763" indent="-263881" lvl="1">
              <a:lnSpc>
                <a:spcPts val="3422"/>
              </a:lnSpc>
              <a:spcBef>
                <a:spcPct val="0"/>
              </a:spcBef>
              <a:buFont typeface="Arial"/>
              <a:buChar char="•"/>
            </a:pPr>
            <a:r>
              <a:rPr lang="en-US" sz="2444" strike="noStrike" u="none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Running full pipeline</a:t>
            </a:r>
          </a:p>
          <a:p>
            <a:pPr algn="l" marL="527763" indent="-263881" lvl="1">
              <a:lnSpc>
                <a:spcPts val="3422"/>
              </a:lnSpc>
              <a:spcBef>
                <a:spcPct val="0"/>
              </a:spcBef>
              <a:buFont typeface="Arial"/>
              <a:buChar char="•"/>
            </a:pPr>
            <a:r>
              <a:rPr lang="en-US" sz="2444" strike="noStrike" u="none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Viewing transcript, diarization, and summary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9597567">
            <a:off x="12520360" y="-2250040"/>
            <a:ext cx="7092618" cy="4797189"/>
          </a:xfrm>
          <a:custGeom>
            <a:avLst/>
            <a:gdLst/>
            <a:ahLst/>
            <a:cxnLst/>
            <a:rect r="r" b="b" t="t" l="l"/>
            <a:pathLst>
              <a:path h="4797189" w="7092618">
                <a:moveTo>
                  <a:pt x="0" y="0"/>
                </a:moveTo>
                <a:lnTo>
                  <a:pt x="7092618" y="0"/>
                </a:lnTo>
                <a:lnTo>
                  <a:pt x="7092618" y="4797189"/>
                </a:lnTo>
                <a:lnTo>
                  <a:pt x="0" y="47971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7404" y="2109115"/>
            <a:ext cx="8115300" cy="81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sz="7779" b="true">
                <a:solidFill>
                  <a:srgbClr val="8A60C2"/>
                </a:solidFill>
                <a:latin typeface="Gliker Bold"/>
                <a:ea typeface="Gliker Bold"/>
                <a:cs typeface="Gliker Bold"/>
                <a:sym typeface="Gliker Bold"/>
              </a:rPr>
              <a:t>Core AI Models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369109" y="3433453"/>
            <a:ext cx="7796112" cy="4816230"/>
            <a:chOff x="0" y="0"/>
            <a:chExt cx="10394816" cy="642164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61617" y="-66675"/>
              <a:ext cx="7667243" cy="685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F8F8F8"/>
                  </a:solidFill>
                  <a:latin typeface="Tarif"/>
                  <a:ea typeface="Tarif"/>
                  <a:cs typeface="Tarif"/>
                  <a:sym typeface="Tarif"/>
                </a:rPr>
                <a:t>1. Whisper (Speech-to-Text)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337578"/>
              <a:ext cx="10394816" cy="1084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Model: facebook/bart-large-cnn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Converts long transcripts into concise summaries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85" y="858416"/>
              <a:ext cx="8842522" cy="1084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M</a:t>
              </a:r>
              <a:r>
                <a:rPr lang="en-US" sz="2400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odel: faster-whisper/small.en</a:t>
              </a:r>
            </a:p>
            <a:p>
              <a:pPr algn="just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Converts speech → text with timestamps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85" y="2167903"/>
              <a:ext cx="6342210" cy="685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Tarif"/>
                  <a:ea typeface="Tarif"/>
                  <a:cs typeface="Tarif"/>
                  <a:sym typeface="Tarif"/>
                </a:rPr>
                <a:t>2. Pyann</a:t>
              </a:r>
              <a:r>
                <a:rPr lang="en-US" sz="3099">
                  <a:solidFill>
                    <a:srgbClr val="FFFFFF"/>
                  </a:solidFill>
                  <a:latin typeface="Tarif"/>
                  <a:ea typeface="Tarif"/>
                  <a:cs typeface="Tarif"/>
                  <a:sym typeface="Tarif"/>
                </a:rPr>
                <a:t>ote.ai (Diarization)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097997"/>
              <a:ext cx="8842522" cy="1084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Identifies wh</a:t>
              </a:r>
              <a:r>
                <a:rPr lang="en-US" sz="2400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o spoke when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Cloud-based API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407484"/>
              <a:ext cx="8842522" cy="685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Tarif"/>
                  <a:ea typeface="Tarif"/>
                  <a:cs typeface="Tarif"/>
                  <a:sym typeface="Tarif"/>
                </a:rPr>
                <a:t>3. BART</a:t>
              </a:r>
              <a:r>
                <a:rPr lang="en-US" sz="3099">
                  <a:solidFill>
                    <a:srgbClr val="FFFFFF"/>
                  </a:solidFill>
                  <a:latin typeface="Tarif"/>
                  <a:ea typeface="Tarif"/>
                  <a:cs typeface="Tarif"/>
                  <a:sym typeface="Tarif"/>
                </a:rPr>
                <a:t> (Summarization)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60111" y="654126"/>
            <a:ext cx="2282551" cy="803183"/>
            <a:chOff x="0" y="0"/>
            <a:chExt cx="3043401" cy="107091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043401" cy="1070910"/>
              <a:chOff x="0" y="0"/>
              <a:chExt cx="1246632" cy="43868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46632" cy="438683"/>
              </a:xfrm>
              <a:custGeom>
                <a:avLst/>
                <a:gdLst/>
                <a:ahLst/>
                <a:cxnLst/>
                <a:rect r="r" b="b" t="t" l="l"/>
                <a:pathLst>
                  <a:path h="438683" w="1246632">
                    <a:moveTo>
                      <a:pt x="1246632" y="219342"/>
                    </a:moveTo>
                    <a:lnTo>
                      <a:pt x="1246632" y="219342"/>
                    </a:lnTo>
                    <a:cubicBezTo>
                      <a:pt x="1246632" y="277515"/>
                      <a:pt x="1223523" y="333305"/>
                      <a:pt x="1182388" y="374440"/>
                    </a:cubicBezTo>
                    <a:cubicBezTo>
                      <a:pt x="1141254" y="415574"/>
                      <a:pt x="1085463" y="438683"/>
                      <a:pt x="1027290" y="438683"/>
                    </a:cubicBezTo>
                    <a:lnTo>
                      <a:pt x="219342" y="438683"/>
                    </a:lnTo>
                    <a:cubicBezTo>
                      <a:pt x="98203" y="438683"/>
                      <a:pt x="0" y="340481"/>
                      <a:pt x="0" y="219342"/>
                    </a:cubicBezTo>
                    <a:lnTo>
                      <a:pt x="0" y="219342"/>
                    </a:lnTo>
                    <a:cubicBezTo>
                      <a:pt x="0" y="98203"/>
                      <a:pt x="98203" y="0"/>
                      <a:pt x="219342" y="0"/>
                    </a:cubicBezTo>
                    <a:lnTo>
                      <a:pt x="1027290" y="0"/>
                    </a:lnTo>
                    <a:cubicBezTo>
                      <a:pt x="1148430" y="0"/>
                      <a:pt x="1246632" y="98203"/>
                      <a:pt x="1246632" y="21934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1246632" cy="486308"/>
              </a:xfrm>
              <a:prstGeom prst="rect">
                <a:avLst/>
              </a:prstGeom>
            </p:spPr>
            <p:txBody>
              <a:bodyPr anchor="ctr" rtlCol="false" tIns="38377" lIns="38377" bIns="38377" rIns="38377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228284" y="59669"/>
              <a:ext cx="954357" cy="954357"/>
            </a:xfrm>
            <a:custGeom>
              <a:avLst/>
              <a:gdLst/>
              <a:ahLst/>
              <a:cxnLst/>
              <a:rect r="r" b="b" t="t" l="l"/>
              <a:pathLst>
                <a:path h="954357" w="954357">
                  <a:moveTo>
                    <a:pt x="0" y="0"/>
                  </a:moveTo>
                  <a:lnTo>
                    <a:pt x="954358" y="0"/>
                  </a:lnTo>
                  <a:lnTo>
                    <a:pt x="954358" y="954357"/>
                  </a:lnTo>
                  <a:lnTo>
                    <a:pt x="0" y="954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5481" y="400614"/>
              <a:ext cx="1259965" cy="272467"/>
            </a:xfrm>
            <a:custGeom>
              <a:avLst/>
              <a:gdLst/>
              <a:ahLst/>
              <a:cxnLst/>
              <a:rect r="r" b="b" t="t" l="l"/>
              <a:pathLst>
                <a:path h="272467" w="1259965">
                  <a:moveTo>
                    <a:pt x="0" y="0"/>
                  </a:moveTo>
                  <a:lnTo>
                    <a:pt x="1259964" y="0"/>
                  </a:lnTo>
                  <a:lnTo>
                    <a:pt x="1259964" y="272467"/>
                  </a:lnTo>
                  <a:lnTo>
                    <a:pt x="0" y="27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335445" y="265803"/>
              <a:ext cx="1707956" cy="58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3137">
                  <a:solidFill>
                    <a:srgbClr val="FFA7EF"/>
                  </a:solidFill>
                  <a:latin typeface="Awesome Lathusca"/>
                  <a:ea typeface="Awesome Lathusca"/>
                  <a:cs typeface="Awesome Lathusca"/>
                  <a:sym typeface="Awesome Lathusca"/>
                </a:rPr>
                <a:t>MELTTS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23929">
            <a:off x="-2086198" y="6869937"/>
            <a:ext cx="7092618" cy="4797189"/>
          </a:xfrm>
          <a:custGeom>
            <a:avLst/>
            <a:gdLst/>
            <a:ahLst/>
            <a:cxnLst/>
            <a:rect r="r" b="b" t="t" l="l"/>
            <a:pathLst>
              <a:path h="4797189" w="7092618">
                <a:moveTo>
                  <a:pt x="0" y="0"/>
                </a:moveTo>
                <a:lnTo>
                  <a:pt x="7092618" y="0"/>
                </a:lnTo>
                <a:lnTo>
                  <a:pt x="7092618" y="4797189"/>
                </a:lnTo>
                <a:lnTo>
                  <a:pt x="0" y="479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0111" y="2081597"/>
            <a:ext cx="11261421" cy="81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5"/>
              </a:lnSpc>
            </a:pPr>
            <a:r>
              <a:rPr lang="en-US" sz="7779" b="true">
                <a:solidFill>
                  <a:srgbClr val="8A60C2"/>
                </a:solidFill>
                <a:latin typeface="Gliker Bold"/>
                <a:ea typeface="Gliker Bold"/>
                <a:cs typeface="Gliker Bold"/>
                <a:sym typeface="Gliker Bold"/>
              </a:rPr>
              <a:t>Evaluation &amp; Testing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60111" y="654126"/>
            <a:ext cx="2282551" cy="803183"/>
            <a:chOff x="0" y="0"/>
            <a:chExt cx="3043401" cy="107091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043401" cy="1070910"/>
              <a:chOff x="0" y="0"/>
              <a:chExt cx="1246632" cy="43868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46632" cy="438683"/>
              </a:xfrm>
              <a:custGeom>
                <a:avLst/>
                <a:gdLst/>
                <a:ahLst/>
                <a:cxnLst/>
                <a:rect r="r" b="b" t="t" l="l"/>
                <a:pathLst>
                  <a:path h="438683" w="1246632">
                    <a:moveTo>
                      <a:pt x="1246632" y="219342"/>
                    </a:moveTo>
                    <a:lnTo>
                      <a:pt x="1246632" y="219342"/>
                    </a:lnTo>
                    <a:cubicBezTo>
                      <a:pt x="1246632" y="277515"/>
                      <a:pt x="1223523" y="333305"/>
                      <a:pt x="1182388" y="374440"/>
                    </a:cubicBezTo>
                    <a:cubicBezTo>
                      <a:pt x="1141254" y="415574"/>
                      <a:pt x="1085463" y="438683"/>
                      <a:pt x="1027290" y="438683"/>
                    </a:cubicBezTo>
                    <a:lnTo>
                      <a:pt x="219342" y="438683"/>
                    </a:lnTo>
                    <a:cubicBezTo>
                      <a:pt x="98203" y="438683"/>
                      <a:pt x="0" y="340481"/>
                      <a:pt x="0" y="219342"/>
                    </a:cubicBezTo>
                    <a:lnTo>
                      <a:pt x="0" y="219342"/>
                    </a:lnTo>
                    <a:cubicBezTo>
                      <a:pt x="0" y="98203"/>
                      <a:pt x="98203" y="0"/>
                      <a:pt x="219342" y="0"/>
                    </a:cubicBezTo>
                    <a:lnTo>
                      <a:pt x="1027290" y="0"/>
                    </a:lnTo>
                    <a:cubicBezTo>
                      <a:pt x="1148430" y="0"/>
                      <a:pt x="1246632" y="98203"/>
                      <a:pt x="1246632" y="21934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246632" cy="486308"/>
              </a:xfrm>
              <a:prstGeom prst="rect">
                <a:avLst/>
              </a:prstGeom>
            </p:spPr>
            <p:txBody>
              <a:bodyPr anchor="ctr" rtlCol="false" tIns="38377" lIns="38377" bIns="38377" rIns="38377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28284" y="59669"/>
              <a:ext cx="954357" cy="954357"/>
            </a:xfrm>
            <a:custGeom>
              <a:avLst/>
              <a:gdLst/>
              <a:ahLst/>
              <a:cxnLst/>
              <a:rect r="r" b="b" t="t" l="l"/>
              <a:pathLst>
                <a:path h="954357" w="954357">
                  <a:moveTo>
                    <a:pt x="0" y="0"/>
                  </a:moveTo>
                  <a:lnTo>
                    <a:pt x="954358" y="0"/>
                  </a:lnTo>
                  <a:lnTo>
                    <a:pt x="954358" y="954357"/>
                  </a:lnTo>
                  <a:lnTo>
                    <a:pt x="0" y="954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5481" y="400614"/>
              <a:ext cx="1259965" cy="272467"/>
            </a:xfrm>
            <a:custGeom>
              <a:avLst/>
              <a:gdLst/>
              <a:ahLst/>
              <a:cxnLst/>
              <a:rect r="r" b="b" t="t" l="l"/>
              <a:pathLst>
                <a:path h="272467" w="1259965">
                  <a:moveTo>
                    <a:pt x="0" y="0"/>
                  </a:moveTo>
                  <a:lnTo>
                    <a:pt x="1259964" y="0"/>
                  </a:lnTo>
                  <a:lnTo>
                    <a:pt x="1259964" y="272467"/>
                  </a:lnTo>
                  <a:lnTo>
                    <a:pt x="0" y="27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35445" y="265803"/>
              <a:ext cx="1707956" cy="589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3137">
                  <a:solidFill>
                    <a:srgbClr val="FFA7EF"/>
                  </a:solidFill>
                  <a:latin typeface="Awesome Lathusca"/>
                  <a:ea typeface="Awesome Lathusca"/>
                  <a:cs typeface="Awesome Lathusca"/>
                  <a:sym typeface="Awesome Lathusca"/>
                </a:rPr>
                <a:t>MELTTS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3351027"/>
            <a:ext cx="12157601" cy="4054076"/>
            <a:chOff x="0" y="0"/>
            <a:chExt cx="16210135" cy="540543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7667243" cy="751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34058" indent="-367029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F8F8F8"/>
                  </a:solidFill>
                  <a:latin typeface="Tarif"/>
                  <a:ea typeface="Tarif"/>
                  <a:cs typeface="Tarif"/>
                  <a:sym typeface="Tarif"/>
                </a:rPr>
                <a:t>WER (Word Error Rate):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367613" y="-57150"/>
              <a:ext cx="8842522" cy="62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m</a:t>
              </a:r>
              <a:r>
                <a:rPr lang="en-US" sz="27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easured using jiwer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13300"/>
              <a:ext cx="6342210" cy="75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34055" indent="-367027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FFFFFF"/>
                  </a:solidFill>
                  <a:latin typeface="Tarif"/>
                  <a:ea typeface="Tarif"/>
                  <a:cs typeface="Tarif"/>
                  <a:sym typeface="Tarif"/>
                </a:rPr>
                <a:t>Quali</a:t>
              </a:r>
              <a:r>
                <a:rPr lang="en-US" sz="3399">
                  <a:solidFill>
                    <a:srgbClr val="FFFFFF"/>
                  </a:solidFill>
                  <a:latin typeface="Tarif"/>
                  <a:ea typeface="Tarif"/>
                  <a:cs typeface="Tarif"/>
                  <a:sym typeface="Tarif"/>
                </a:rPr>
                <a:t>ty checks: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99082" y="1623650"/>
              <a:ext cx="8842522" cy="2604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Clean wavef</a:t>
              </a:r>
              <a:r>
                <a:rPr lang="en-US" sz="27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orm (manual)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Transcript accuracy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Speaker correctness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Summary coherence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4546" y="4719816"/>
              <a:ext cx="14042893" cy="685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6" indent="-334643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FFFFFF"/>
                  </a:solidFill>
                  <a:latin typeface="Tarif"/>
                  <a:ea typeface="Tarif"/>
                  <a:cs typeface="Tarif"/>
                  <a:sym typeface="Tarif"/>
                </a:rPr>
                <a:t>Independent testing of each milestone</a:t>
              </a:r>
              <a:r>
                <a:rPr lang="en-US" sz="3099">
                  <a:solidFill>
                    <a:srgbClr val="FFFFFF"/>
                  </a:solidFill>
                  <a:latin typeface="Tarif"/>
                  <a:ea typeface="Tarif"/>
                  <a:cs typeface="Tarif"/>
                  <a:sym typeface="Tarif"/>
                </a:rPr>
                <a:t> (modular design)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DAG4T86r-Bo</dc:identifier>
  <dcterms:modified xsi:type="dcterms:W3CDTF">2011-08-01T06:04:30Z</dcterms:modified>
  <cp:revision>1</cp:revision>
  <dc:title>Project Proposal Presentation</dc:title>
</cp:coreProperties>
</file>